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1"/>
  </p:sldMasterIdLst>
  <p:notesMasterIdLst>
    <p:notesMasterId r:id="rId21"/>
  </p:notesMasterIdLst>
  <p:sldIdLst>
    <p:sldId id="256" r:id="rId2"/>
    <p:sldId id="301" r:id="rId3"/>
    <p:sldId id="257" r:id="rId4"/>
    <p:sldId id="258" r:id="rId5"/>
    <p:sldId id="259" r:id="rId6"/>
    <p:sldId id="260" r:id="rId7"/>
    <p:sldId id="267" r:id="rId8"/>
    <p:sldId id="261" r:id="rId9"/>
    <p:sldId id="268" r:id="rId10"/>
    <p:sldId id="303" r:id="rId11"/>
    <p:sldId id="299" r:id="rId12"/>
    <p:sldId id="263" r:id="rId13"/>
    <p:sldId id="269" r:id="rId14"/>
    <p:sldId id="270" r:id="rId15"/>
    <p:sldId id="271" r:id="rId16"/>
    <p:sldId id="264" r:id="rId17"/>
    <p:sldId id="265" r:id="rId18"/>
    <p:sldId id="272"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EA02"/>
    <a:srgbClr val="0501FF"/>
    <a:srgbClr val="F803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9621"/>
  </p:normalViewPr>
  <p:slideViewPr>
    <p:cSldViewPr snapToGrid="0">
      <p:cViewPr varScale="1">
        <p:scale>
          <a:sx n="89" d="100"/>
          <a:sy n="89" d="100"/>
        </p:scale>
        <p:origin x="143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DBC2D-888C-5B41-A60F-EEC009A63B3C}" type="datetimeFigureOut">
              <a:rPr lang="en-US" smtClean="0"/>
              <a:t>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B2E55-4AB1-8E45-8DFA-053D869B500B}" type="slidenum">
              <a:rPr lang="en-US" smtClean="0"/>
              <a:t>‹#›</a:t>
            </a:fld>
            <a:endParaRPr lang="en-US"/>
          </a:p>
        </p:txBody>
      </p:sp>
    </p:spTree>
    <p:extLst>
      <p:ext uri="{BB962C8B-B14F-4D97-AF65-F5344CB8AC3E}">
        <p14:creationId xmlns:p14="http://schemas.microsoft.com/office/powerpoint/2010/main" val="239284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Canids are a great group to use as a model for the study of macroevolutionary and paleontological questions</a:t>
            </a:r>
          </a:p>
          <a:p>
            <a:endParaRPr lang="en-US" dirty="0"/>
          </a:p>
          <a:p>
            <a:r>
              <a:rPr lang="en-US" dirty="0"/>
              <a:t>- Great extant diversity (wolf, fox, </a:t>
            </a:r>
            <a:r>
              <a:rPr lang="en-US" dirty="0" err="1"/>
              <a:t>guara</a:t>
            </a:r>
            <a:r>
              <a:rPr lang="en-US" dirty="0"/>
              <a:t>), well-sampled fossil record (</a:t>
            </a:r>
            <a:r>
              <a:rPr lang="en-US" dirty="0" err="1"/>
              <a:t>borophagus</a:t>
            </a:r>
            <a:r>
              <a:rPr lang="en-US" dirty="0"/>
              <a:t>, </a:t>
            </a:r>
            <a:r>
              <a:rPr lang="en-US" dirty="0" err="1"/>
              <a:t>hesperocyon</a:t>
            </a:r>
            <a:r>
              <a:rPr lang="en-US" dirty="0"/>
              <a:t>), including some recently extinct species with ancient DNA (Falkland islands wolf), and charismatic therefore well-studied</a:t>
            </a:r>
          </a:p>
        </p:txBody>
      </p:sp>
      <p:sp>
        <p:nvSpPr>
          <p:cNvPr id="4" name="Slide Number Placeholder 3"/>
          <p:cNvSpPr>
            <a:spLocks noGrp="1"/>
          </p:cNvSpPr>
          <p:nvPr>
            <p:ph type="sldNum" sz="quarter" idx="5"/>
          </p:nvPr>
        </p:nvSpPr>
        <p:spPr/>
        <p:txBody>
          <a:bodyPr/>
          <a:lstStyle/>
          <a:p>
            <a:fld id="{95CB2E55-4AB1-8E45-8DFA-053D869B500B}" type="slidenum">
              <a:rPr lang="en-US" smtClean="0"/>
              <a:t>2</a:t>
            </a:fld>
            <a:endParaRPr lang="en-US"/>
          </a:p>
        </p:txBody>
      </p:sp>
    </p:spTree>
    <p:extLst>
      <p:ext uri="{BB962C8B-B14F-4D97-AF65-F5344CB8AC3E}">
        <p14:creationId xmlns:p14="http://schemas.microsoft.com/office/powerpoint/2010/main" val="2837010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Unfortunately though, there is no way currently to integrate SRFBD and SSE models, so we’ll need to make the tree bifurcating (and break up the ranges into the individual fossil samples)</a:t>
            </a:r>
          </a:p>
        </p:txBody>
      </p:sp>
      <p:sp>
        <p:nvSpPr>
          <p:cNvPr id="4" name="Slide Number Placeholder 3"/>
          <p:cNvSpPr>
            <a:spLocks noGrp="1"/>
          </p:cNvSpPr>
          <p:nvPr>
            <p:ph type="sldNum" sz="quarter" idx="5"/>
          </p:nvPr>
        </p:nvSpPr>
        <p:spPr/>
        <p:txBody>
          <a:bodyPr/>
          <a:lstStyle/>
          <a:p>
            <a:fld id="{95CB2E55-4AB1-8E45-8DFA-053D869B500B}" type="slidenum">
              <a:rPr lang="en-US" smtClean="0"/>
              <a:t>11</a:t>
            </a:fld>
            <a:endParaRPr lang="en-US"/>
          </a:p>
        </p:txBody>
      </p:sp>
    </p:spTree>
    <p:extLst>
      <p:ext uri="{BB962C8B-B14F-4D97-AF65-F5344CB8AC3E}">
        <p14:creationId xmlns:p14="http://schemas.microsoft.com/office/powerpoint/2010/main" val="101975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Analyses ran on </a:t>
            </a:r>
            <a:r>
              <a:rPr lang="en-US" dirty="0" err="1"/>
              <a:t>RevBayes</a:t>
            </a:r>
            <a:r>
              <a:rPr lang="en-US" dirty="0"/>
              <a:t> with the </a:t>
            </a:r>
            <a:r>
              <a:rPr lang="en-US" dirty="0" err="1"/>
              <a:t>TensorPhylo</a:t>
            </a:r>
            <a:r>
              <a:rPr lang="en-US" dirty="0"/>
              <a:t> plugin, combining SSE and FBD specimen models (had to convert tree into bifurcating to use SSE, in the future would be good to combined FBDR and SSE)</a:t>
            </a:r>
          </a:p>
          <a:p>
            <a:endParaRPr lang="en-US" dirty="0"/>
          </a:p>
          <a:p>
            <a:r>
              <a:rPr lang="en-US" dirty="0"/>
              <a:t>- When looking at the </a:t>
            </a:r>
            <a:r>
              <a:rPr lang="en-US" dirty="0" err="1"/>
              <a:t>BiSSE</a:t>
            </a:r>
            <a:r>
              <a:rPr lang="en-US" dirty="0"/>
              <a:t> results, it seems like the narrative about </a:t>
            </a:r>
            <a:r>
              <a:rPr lang="en-US" dirty="0" err="1"/>
              <a:t>hypercarnivory</a:t>
            </a:r>
            <a:r>
              <a:rPr lang="en-US" dirty="0"/>
              <a:t> is only half correct: speciation rates are pretty elevated, but extinction rates actually seem much reduced. This goes against the consensus, but does support the 2020 paper</a:t>
            </a:r>
          </a:p>
          <a:p>
            <a:endParaRPr lang="en-US" dirty="0"/>
          </a:p>
          <a:p>
            <a:r>
              <a:rPr lang="en-US" dirty="0"/>
              <a:t>- One might wonder whether the false-positive problems common to SSE models are present here, however, so a </a:t>
            </a:r>
            <a:r>
              <a:rPr lang="en-US" dirty="0" err="1"/>
              <a:t>HiSSE</a:t>
            </a:r>
            <a:r>
              <a:rPr lang="en-US" dirty="0"/>
              <a:t> analysis is in order</a:t>
            </a:r>
          </a:p>
        </p:txBody>
      </p:sp>
      <p:sp>
        <p:nvSpPr>
          <p:cNvPr id="4" name="Slide Number Placeholder 3"/>
          <p:cNvSpPr>
            <a:spLocks noGrp="1"/>
          </p:cNvSpPr>
          <p:nvPr>
            <p:ph type="sldNum" sz="quarter" idx="5"/>
          </p:nvPr>
        </p:nvSpPr>
        <p:spPr/>
        <p:txBody>
          <a:bodyPr/>
          <a:lstStyle/>
          <a:p>
            <a:fld id="{95CB2E55-4AB1-8E45-8DFA-053D869B500B}" type="slidenum">
              <a:rPr lang="en-US" smtClean="0"/>
              <a:t>12</a:t>
            </a:fld>
            <a:endParaRPr lang="en-US"/>
          </a:p>
        </p:txBody>
      </p:sp>
    </p:spTree>
    <p:extLst>
      <p:ext uri="{BB962C8B-B14F-4D97-AF65-F5344CB8AC3E}">
        <p14:creationId xmlns:p14="http://schemas.microsoft.com/office/powerpoint/2010/main" val="94574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looking at the estimates for 0B and 1B, the pattern is pretty much the same, with state 0 having higher lambda and lower mu, though with much mover overlap between the posteriors</a:t>
            </a:r>
          </a:p>
        </p:txBody>
      </p:sp>
      <p:sp>
        <p:nvSpPr>
          <p:cNvPr id="4" name="Slide Number Placeholder 3"/>
          <p:cNvSpPr>
            <a:spLocks noGrp="1"/>
          </p:cNvSpPr>
          <p:nvPr>
            <p:ph type="sldNum" sz="quarter" idx="5"/>
          </p:nvPr>
        </p:nvSpPr>
        <p:spPr/>
        <p:txBody>
          <a:bodyPr/>
          <a:lstStyle/>
          <a:p>
            <a:fld id="{95CB2E55-4AB1-8E45-8DFA-053D869B500B}" type="slidenum">
              <a:rPr lang="en-US" smtClean="0"/>
              <a:t>13</a:t>
            </a:fld>
            <a:endParaRPr lang="en-US"/>
          </a:p>
        </p:txBody>
      </p:sp>
    </p:spTree>
    <p:extLst>
      <p:ext uri="{BB962C8B-B14F-4D97-AF65-F5344CB8AC3E}">
        <p14:creationId xmlns:p14="http://schemas.microsoft.com/office/powerpoint/2010/main" val="607606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looking at hidden state A though, things get more complicated. Seems like this hidden trait does have a large effect, where it is acting in conjunction to </a:t>
            </a:r>
            <a:r>
              <a:rPr lang="en-US" dirty="0" err="1"/>
              <a:t>hypercarnivory</a:t>
            </a:r>
            <a:r>
              <a:rPr lang="en-US" dirty="0"/>
              <a:t> to lead to lower speciation (though the posterior seems pretty wide) and higher extinction</a:t>
            </a:r>
          </a:p>
        </p:txBody>
      </p:sp>
      <p:sp>
        <p:nvSpPr>
          <p:cNvPr id="4" name="Slide Number Placeholder 3"/>
          <p:cNvSpPr>
            <a:spLocks noGrp="1"/>
          </p:cNvSpPr>
          <p:nvPr>
            <p:ph type="sldNum" sz="quarter" idx="5"/>
          </p:nvPr>
        </p:nvSpPr>
        <p:spPr/>
        <p:txBody>
          <a:bodyPr/>
          <a:lstStyle/>
          <a:p>
            <a:fld id="{95CB2E55-4AB1-8E45-8DFA-053D869B500B}" type="slidenum">
              <a:rPr lang="en-US" smtClean="0"/>
              <a:t>14</a:t>
            </a:fld>
            <a:endParaRPr lang="en-US"/>
          </a:p>
        </p:txBody>
      </p:sp>
    </p:spTree>
    <p:extLst>
      <p:ext uri="{BB962C8B-B14F-4D97-AF65-F5344CB8AC3E}">
        <p14:creationId xmlns:p14="http://schemas.microsoft.com/office/powerpoint/2010/main" val="197859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Looking at all the posteriors at the same time shows that results are still pretty uncertain: there’s a lot of overlap, especially for speciation rates</a:t>
            </a:r>
          </a:p>
          <a:p>
            <a:endParaRPr lang="en-US" dirty="0"/>
          </a:p>
          <a:p>
            <a:r>
              <a:rPr lang="en-US" dirty="0"/>
              <a:t>- Still, one thing the model seems to be certain on is that there is some trait working in conjunction with </a:t>
            </a:r>
            <a:r>
              <a:rPr lang="en-US" dirty="0" err="1"/>
              <a:t>hypercarnivory</a:t>
            </a:r>
            <a:r>
              <a:rPr lang="en-US" dirty="0"/>
              <a:t> to raise extinction rates</a:t>
            </a:r>
          </a:p>
          <a:p>
            <a:endParaRPr lang="en-US" dirty="0"/>
          </a:p>
          <a:p>
            <a:r>
              <a:rPr lang="en-US" dirty="0"/>
              <a:t>- This might explain the lower species durations that </a:t>
            </a:r>
            <a:r>
              <a:rPr lang="en-US" dirty="0" err="1"/>
              <a:t>Balisi</a:t>
            </a:r>
            <a:r>
              <a:rPr lang="en-US" dirty="0"/>
              <a:t> 2020 saw, considering that they didn’t find higher extinction for hypercarnivores themselves</a:t>
            </a:r>
          </a:p>
        </p:txBody>
      </p:sp>
      <p:sp>
        <p:nvSpPr>
          <p:cNvPr id="4" name="Slide Number Placeholder 3"/>
          <p:cNvSpPr>
            <a:spLocks noGrp="1"/>
          </p:cNvSpPr>
          <p:nvPr>
            <p:ph type="sldNum" sz="quarter" idx="5"/>
          </p:nvPr>
        </p:nvSpPr>
        <p:spPr/>
        <p:txBody>
          <a:bodyPr/>
          <a:lstStyle/>
          <a:p>
            <a:fld id="{95CB2E55-4AB1-8E45-8DFA-053D869B500B}" type="slidenum">
              <a:rPr lang="en-US" smtClean="0"/>
              <a:t>15</a:t>
            </a:fld>
            <a:endParaRPr lang="en-US"/>
          </a:p>
        </p:txBody>
      </p:sp>
    </p:spTree>
    <p:extLst>
      <p:ext uri="{BB962C8B-B14F-4D97-AF65-F5344CB8AC3E}">
        <p14:creationId xmlns:p14="http://schemas.microsoft.com/office/powerpoint/2010/main" val="5099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FBDR is an amazing innovation, and can help us to work with datasets that are not suited for FBD. Here we exemplified how budding trees can be good tools for studying macroevolutionary questions with paleontological datasets</a:t>
            </a:r>
          </a:p>
          <a:p>
            <a:endParaRPr lang="en-US" dirty="0"/>
          </a:p>
          <a:p>
            <a:r>
              <a:rPr lang="en-US" dirty="0"/>
              <a:t>- We saw that </a:t>
            </a:r>
            <a:r>
              <a:rPr lang="en-US" dirty="0" err="1"/>
              <a:t>hypercarnivory</a:t>
            </a:r>
            <a:r>
              <a:rPr lang="en-US" dirty="0"/>
              <a:t> does seem to have an effect on diversification rates, but that effect is more nuanced than it seems when first looking at a </a:t>
            </a:r>
            <a:r>
              <a:rPr lang="en-US" dirty="0" err="1"/>
              <a:t>BiSSE</a:t>
            </a:r>
            <a:r>
              <a:rPr lang="en-US" dirty="0"/>
              <a:t> graph</a:t>
            </a:r>
          </a:p>
          <a:p>
            <a:endParaRPr lang="en-US" dirty="0"/>
          </a:p>
          <a:p>
            <a:r>
              <a:rPr lang="en-US" dirty="0"/>
              <a:t>- </a:t>
            </a:r>
            <a:r>
              <a:rPr lang="en-US" dirty="0" err="1"/>
              <a:t>HiSSE</a:t>
            </a:r>
            <a:r>
              <a:rPr lang="en-US" dirty="0"/>
              <a:t> showed that there seems to be a second trait working in concert with </a:t>
            </a:r>
            <a:r>
              <a:rPr lang="en-US" dirty="0" err="1"/>
              <a:t>hypercarnivory</a:t>
            </a:r>
            <a:r>
              <a:rPr lang="en-US" dirty="0"/>
              <a:t> to drive the extinction up, and this is another example of why we need to dig deep when trying to answer these questions, instead of just trusting the first result we find</a:t>
            </a:r>
          </a:p>
        </p:txBody>
      </p:sp>
      <p:sp>
        <p:nvSpPr>
          <p:cNvPr id="4" name="Slide Number Placeholder 3"/>
          <p:cNvSpPr>
            <a:spLocks noGrp="1"/>
          </p:cNvSpPr>
          <p:nvPr>
            <p:ph type="sldNum" sz="quarter" idx="5"/>
          </p:nvPr>
        </p:nvSpPr>
        <p:spPr/>
        <p:txBody>
          <a:bodyPr/>
          <a:lstStyle/>
          <a:p>
            <a:fld id="{95CB2E55-4AB1-8E45-8DFA-053D869B500B}" type="slidenum">
              <a:rPr lang="en-US" smtClean="0"/>
              <a:t>16</a:t>
            </a:fld>
            <a:endParaRPr lang="en-US"/>
          </a:p>
        </p:txBody>
      </p:sp>
    </p:spTree>
    <p:extLst>
      <p:ext uri="{BB962C8B-B14F-4D97-AF65-F5344CB8AC3E}">
        <p14:creationId xmlns:p14="http://schemas.microsoft.com/office/powerpoint/2010/main" val="256484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Including more traits will be important to investigate these patterns, and hopefully find which trait is working together with diet</a:t>
            </a:r>
          </a:p>
          <a:p>
            <a:endParaRPr lang="en-US" dirty="0"/>
          </a:p>
          <a:p>
            <a:r>
              <a:rPr lang="en-US" dirty="0"/>
              <a:t>- A more involved workflow can be useful to parse out the effects of different traits and their interactions, and to disentangle the false-positives. A great example is Laura </a:t>
            </a:r>
            <a:r>
              <a:rPr lang="en-US" dirty="0" err="1"/>
              <a:t>Alencar’s</a:t>
            </a:r>
            <a:r>
              <a:rPr lang="en-US" dirty="0"/>
              <a:t> talk earlier today, which used a pipeline of multiple steps and different SSE models</a:t>
            </a:r>
          </a:p>
          <a:p>
            <a:endParaRPr lang="en-US" dirty="0"/>
          </a:p>
          <a:p>
            <a:r>
              <a:rPr lang="en-US" dirty="0"/>
              <a:t>- It would be good to implement bifurcating speciation in the model, so we can more clearly see when each type of speciation is more adequate and really dive deep on those macroevolutionary questions</a:t>
            </a:r>
          </a:p>
          <a:p>
            <a:endParaRPr lang="en-US" dirty="0"/>
          </a:p>
          <a:p>
            <a:r>
              <a:rPr lang="en-US" dirty="0"/>
              <a:t>- Integrating FBDR with SSE models would be ideal to have a more integrated workflow, instead of mixing models as we’re doing now</a:t>
            </a:r>
          </a:p>
        </p:txBody>
      </p:sp>
      <p:sp>
        <p:nvSpPr>
          <p:cNvPr id="4" name="Slide Number Placeholder 3"/>
          <p:cNvSpPr>
            <a:spLocks noGrp="1"/>
          </p:cNvSpPr>
          <p:nvPr>
            <p:ph type="sldNum" sz="quarter" idx="5"/>
          </p:nvPr>
        </p:nvSpPr>
        <p:spPr/>
        <p:txBody>
          <a:bodyPr/>
          <a:lstStyle/>
          <a:p>
            <a:fld id="{95CB2E55-4AB1-8E45-8DFA-053D869B500B}" type="slidenum">
              <a:rPr lang="en-US" smtClean="0"/>
              <a:t>17</a:t>
            </a:fld>
            <a:endParaRPr lang="en-US"/>
          </a:p>
        </p:txBody>
      </p:sp>
    </p:spTree>
    <p:extLst>
      <p:ext uri="{BB962C8B-B14F-4D97-AF65-F5344CB8AC3E}">
        <p14:creationId xmlns:p14="http://schemas.microsoft.com/office/powerpoint/2010/main" val="104216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18</a:t>
            </a:fld>
            <a:endParaRPr lang="en-US"/>
          </a:p>
        </p:txBody>
      </p:sp>
    </p:spTree>
    <p:extLst>
      <p:ext uri="{BB962C8B-B14F-4D97-AF65-F5344CB8AC3E}">
        <p14:creationId xmlns:p14="http://schemas.microsoft.com/office/powerpoint/2010/main" val="550354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B2E55-4AB1-8E45-8DFA-053D869B500B}" type="slidenum">
              <a:rPr lang="en-US" smtClean="0"/>
              <a:t>19</a:t>
            </a:fld>
            <a:endParaRPr lang="en-US"/>
          </a:p>
        </p:txBody>
      </p:sp>
    </p:spTree>
    <p:extLst>
      <p:ext uri="{BB962C8B-B14F-4D97-AF65-F5344CB8AC3E}">
        <p14:creationId xmlns:p14="http://schemas.microsoft.com/office/powerpoint/2010/main" val="139186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Canidae exhibits a large diversity in dietary strategy, with hyper, </a:t>
            </a:r>
            <a:r>
              <a:rPr lang="en-US" dirty="0" err="1"/>
              <a:t>meso</a:t>
            </a:r>
            <a:r>
              <a:rPr lang="en-US" dirty="0"/>
              <a:t>, and hypocarnivores being well-represented throughout the entire tree</a:t>
            </a:r>
          </a:p>
          <a:p>
            <a:endParaRPr lang="en-US" dirty="0"/>
          </a:p>
          <a:p>
            <a:r>
              <a:rPr lang="en-US" dirty="0"/>
              <a:t>- Extreme specialization such as </a:t>
            </a:r>
            <a:r>
              <a:rPr lang="en-US" dirty="0" err="1"/>
              <a:t>hypercarnivory</a:t>
            </a:r>
            <a:r>
              <a:rPr lang="en-US" dirty="0"/>
              <a:t> is often considered an evolutionary dead-end: increasing fitness in the short-term, but (due to requiring what is thought to be irreversible changes), leading to higher extinction risk</a:t>
            </a:r>
          </a:p>
          <a:p>
            <a:endParaRPr lang="en-US" dirty="0"/>
          </a:p>
          <a:p>
            <a:r>
              <a:rPr lang="en-US" dirty="0"/>
              <a:t>- 2020 paper arrives at the conclusion that that is not the case for large hypercarnivores: extinction rates seem to be similar among hyper and non-hypercarnivores</a:t>
            </a:r>
          </a:p>
          <a:p>
            <a:endParaRPr lang="en-US" dirty="0"/>
          </a:p>
          <a:p>
            <a:r>
              <a:rPr lang="en-US" dirty="0"/>
              <a:t>- In this talk, we will ask this question using model-based methods so as to better estimate the degree of heterogeneity</a:t>
            </a:r>
          </a:p>
        </p:txBody>
      </p:sp>
      <p:sp>
        <p:nvSpPr>
          <p:cNvPr id="4" name="Slide Number Placeholder 3"/>
          <p:cNvSpPr>
            <a:spLocks noGrp="1"/>
          </p:cNvSpPr>
          <p:nvPr>
            <p:ph type="sldNum" sz="quarter" idx="5"/>
          </p:nvPr>
        </p:nvSpPr>
        <p:spPr/>
        <p:txBody>
          <a:bodyPr/>
          <a:lstStyle/>
          <a:p>
            <a:fld id="{95CB2E55-4AB1-8E45-8DFA-053D869B500B}" type="slidenum">
              <a:rPr lang="en-US" smtClean="0"/>
              <a:t>3</a:t>
            </a:fld>
            <a:endParaRPr lang="en-US"/>
          </a:p>
        </p:txBody>
      </p:sp>
    </p:spTree>
    <p:extLst>
      <p:ext uri="{BB962C8B-B14F-4D97-AF65-F5344CB8AC3E}">
        <p14:creationId xmlns:p14="http://schemas.microsoft.com/office/powerpoint/2010/main" val="308860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State-dependent speciation and extinction (SSE) models are widely-used extensions of birth-death models used to investigate trait effects on diversification rates</a:t>
            </a:r>
          </a:p>
          <a:p>
            <a:endParaRPr lang="en-US" dirty="0"/>
          </a:p>
          <a:p>
            <a:r>
              <a:rPr lang="en-US" dirty="0"/>
              <a:t>- </a:t>
            </a:r>
            <a:r>
              <a:rPr lang="en-US" dirty="0" err="1"/>
              <a:t>BiSSE</a:t>
            </a:r>
            <a:r>
              <a:rPr lang="en-US" dirty="0"/>
              <a:t>: binary trait controlling rates. Species take trait values 0 and 1, transitioning between them as time passes, and take on speciation and extinction values corresponding to each state</a:t>
            </a:r>
          </a:p>
          <a:p>
            <a:endParaRPr lang="en-US" dirty="0"/>
          </a:p>
          <a:p>
            <a:r>
              <a:rPr lang="en-US" dirty="0"/>
              <a:t>- </a:t>
            </a:r>
            <a:r>
              <a:rPr lang="en-US" dirty="0" err="1"/>
              <a:t>HiSSE</a:t>
            </a:r>
            <a:r>
              <a:rPr lang="en-US" dirty="0"/>
              <a:t>: like </a:t>
            </a:r>
            <a:r>
              <a:rPr lang="en-US" dirty="0" err="1"/>
              <a:t>BiSSE</a:t>
            </a:r>
            <a:r>
              <a:rPr lang="en-US" dirty="0"/>
              <a:t>, but we allow for the possibility of an unobserved (hidden) trait affecting rates as well</a:t>
            </a:r>
          </a:p>
          <a:p>
            <a:endParaRPr lang="en-US" dirty="0"/>
          </a:p>
          <a:p>
            <a:r>
              <a:rPr lang="en-US" dirty="0"/>
              <a:t>- SSE models tend to assign diversification-rate effects to neutral trait, a sort of false-positive issue. </a:t>
            </a:r>
            <a:r>
              <a:rPr lang="en-US" dirty="0" err="1"/>
              <a:t>HiSSE</a:t>
            </a:r>
            <a:r>
              <a:rPr lang="en-US" dirty="0"/>
              <a:t> is a bit less vulnerable, but in the future I need to apply a more involved workflow to investigate</a:t>
            </a:r>
          </a:p>
        </p:txBody>
      </p:sp>
      <p:sp>
        <p:nvSpPr>
          <p:cNvPr id="4" name="Slide Number Placeholder 3"/>
          <p:cNvSpPr>
            <a:spLocks noGrp="1"/>
          </p:cNvSpPr>
          <p:nvPr>
            <p:ph type="sldNum" sz="quarter" idx="5"/>
          </p:nvPr>
        </p:nvSpPr>
        <p:spPr/>
        <p:txBody>
          <a:bodyPr/>
          <a:lstStyle/>
          <a:p>
            <a:fld id="{95CB2E55-4AB1-8E45-8DFA-053D869B500B}" type="slidenum">
              <a:rPr lang="en-US" smtClean="0"/>
              <a:t>4</a:t>
            </a:fld>
            <a:endParaRPr lang="en-US"/>
          </a:p>
        </p:txBody>
      </p:sp>
    </p:spTree>
    <p:extLst>
      <p:ext uri="{BB962C8B-B14F-4D97-AF65-F5344CB8AC3E}">
        <p14:creationId xmlns:p14="http://schemas.microsoft.com/office/powerpoint/2010/main" val="346578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 paper I submitted a month ago, we show with simulations that fossil data increases extinction-rate estimate accuracy, while preserving speciation estimate accuracy</a:t>
            </a:r>
          </a:p>
          <a:p>
            <a:endParaRPr lang="en-US" dirty="0"/>
          </a:p>
          <a:p>
            <a:r>
              <a:rPr lang="en-US" dirty="0"/>
              <a:t>- Here (posterior mean for extinction for states 0 and 1 across 100 simulations) we see that only when we have fossils (psi = 0.1) do we see the model correctly detecting heterogeneity in extinction rates (green plot vs. yellow)</a:t>
            </a:r>
          </a:p>
          <a:p>
            <a:endParaRPr lang="en-US" dirty="0"/>
          </a:p>
        </p:txBody>
      </p:sp>
      <p:sp>
        <p:nvSpPr>
          <p:cNvPr id="4" name="Slide Number Placeholder 3"/>
          <p:cNvSpPr>
            <a:spLocks noGrp="1"/>
          </p:cNvSpPr>
          <p:nvPr>
            <p:ph type="sldNum" sz="quarter" idx="5"/>
          </p:nvPr>
        </p:nvSpPr>
        <p:spPr/>
        <p:txBody>
          <a:bodyPr/>
          <a:lstStyle/>
          <a:p>
            <a:fld id="{95CB2E55-4AB1-8E45-8DFA-053D869B500B}" type="slidenum">
              <a:rPr lang="en-US" smtClean="0"/>
              <a:t>5</a:t>
            </a:fld>
            <a:endParaRPr lang="en-US"/>
          </a:p>
        </p:txBody>
      </p:sp>
    </p:spTree>
    <p:extLst>
      <p:ext uri="{BB962C8B-B14F-4D97-AF65-F5344CB8AC3E}">
        <p14:creationId xmlns:p14="http://schemas.microsoft.com/office/powerpoint/2010/main" val="59629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Integration of fossils with BD models such as SSE is usually done using the fossilized birth-death (FBD) model, where fossils are sampled following a </a:t>
            </a:r>
            <a:r>
              <a:rPr lang="en-US" dirty="0" err="1"/>
              <a:t>poisson</a:t>
            </a:r>
            <a:r>
              <a:rPr lang="en-US" dirty="0"/>
              <a:t> process with some rate psi</a:t>
            </a:r>
          </a:p>
          <a:p>
            <a:endParaRPr lang="en-US" dirty="0"/>
          </a:p>
          <a:p>
            <a:r>
              <a:rPr lang="en-US" dirty="0"/>
              <a:t>- First we need to estimate the tree, however, and it is challenging to do so with FBD because it is taxonomy-independent, and taxonomy really guides the structure and representation of the canid fossil record. Lots of fragmentary fossils, so the morphological matrix is sparse for the individual fossils</a:t>
            </a:r>
          </a:p>
          <a:p>
            <a:endParaRPr lang="en-US" dirty="0"/>
          </a:p>
          <a:p>
            <a:r>
              <a:rPr lang="en-US" dirty="0"/>
              <a:t>- Also, forcing a bifurcating tree might not be ideal, since there are a lot of cases of sister species where one is much older, and budding is probably what happened, so we’re creating ghost lineages and biasing divergence times (and therefore diversification rates) by forcing bifurcation</a:t>
            </a:r>
          </a:p>
        </p:txBody>
      </p:sp>
      <p:sp>
        <p:nvSpPr>
          <p:cNvPr id="4" name="Slide Number Placeholder 3"/>
          <p:cNvSpPr>
            <a:spLocks noGrp="1"/>
          </p:cNvSpPr>
          <p:nvPr>
            <p:ph type="sldNum" sz="quarter" idx="5"/>
          </p:nvPr>
        </p:nvSpPr>
        <p:spPr/>
        <p:txBody>
          <a:bodyPr/>
          <a:lstStyle/>
          <a:p>
            <a:fld id="{95CB2E55-4AB1-8E45-8DFA-053D869B500B}" type="slidenum">
              <a:rPr lang="en-US" smtClean="0"/>
              <a:t>6</a:t>
            </a:fld>
            <a:endParaRPr lang="en-US"/>
          </a:p>
        </p:txBody>
      </p:sp>
    </p:spTree>
    <p:extLst>
      <p:ext uri="{BB962C8B-B14F-4D97-AF65-F5344CB8AC3E}">
        <p14:creationId xmlns:p14="http://schemas.microsoft.com/office/powerpoint/2010/main" val="1034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SRFBD is a model that allows for data organized into stratigraphic ranges, not fossil occurrences, which is more in line with how actual paleontological data is organized</a:t>
            </a:r>
          </a:p>
          <a:p>
            <a:endParaRPr lang="en-US" dirty="0"/>
          </a:p>
          <a:p>
            <a:r>
              <a:rPr lang="en-US" dirty="0"/>
              <a:t>- It also allows us to set molecular and morphological data for a species, rather than to each occurrence, getting rid of the monophyly problem</a:t>
            </a:r>
          </a:p>
          <a:p>
            <a:endParaRPr lang="en-US" dirty="0"/>
          </a:p>
          <a:p>
            <a:r>
              <a:rPr lang="en-US" dirty="0"/>
              <a:t>- We ran an SRFBD model using the </a:t>
            </a:r>
            <a:r>
              <a:rPr lang="en-US" dirty="0" err="1"/>
              <a:t>sRanges</a:t>
            </a:r>
            <a:r>
              <a:rPr lang="en-US" dirty="0"/>
              <a:t> package on Beast2, and ended up with this tree. 158 species including 34/36 extant species</a:t>
            </a:r>
          </a:p>
        </p:txBody>
      </p:sp>
      <p:sp>
        <p:nvSpPr>
          <p:cNvPr id="4" name="Slide Number Placeholder 3"/>
          <p:cNvSpPr>
            <a:spLocks noGrp="1"/>
          </p:cNvSpPr>
          <p:nvPr>
            <p:ph type="sldNum" sz="quarter" idx="5"/>
          </p:nvPr>
        </p:nvSpPr>
        <p:spPr/>
        <p:txBody>
          <a:bodyPr/>
          <a:lstStyle/>
          <a:p>
            <a:fld id="{95CB2E55-4AB1-8E45-8DFA-053D869B500B}" type="slidenum">
              <a:rPr lang="en-US" smtClean="0"/>
              <a:t>7</a:t>
            </a:fld>
            <a:endParaRPr lang="en-US"/>
          </a:p>
        </p:txBody>
      </p:sp>
    </p:spTree>
    <p:extLst>
      <p:ext uri="{BB962C8B-B14F-4D97-AF65-F5344CB8AC3E}">
        <p14:creationId xmlns:p14="http://schemas.microsoft.com/office/powerpoint/2010/main" val="227424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Xenocyon</a:t>
            </a:r>
            <a:r>
              <a:rPr lang="en-US" dirty="0"/>
              <a:t> is a genus of large bodied, large headed hypercarnivores that are ancestors to African wild dogs (smaller bodied, still large headed hypercarnivores)</a:t>
            </a:r>
          </a:p>
          <a:p>
            <a:endParaRPr lang="en-US" dirty="0"/>
          </a:p>
          <a:p>
            <a:r>
              <a:rPr lang="en-US" dirty="0"/>
              <a:t>- Implies some sort of directionality where large body is required to develop </a:t>
            </a:r>
            <a:r>
              <a:rPr lang="en-US" dirty="0" err="1"/>
              <a:t>hypercanivory</a:t>
            </a:r>
            <a:r>
              <a:rPr lang="en-US" dirty="0"/>
              <a:t>, and then can be streamlined for a more agile body</a:t>
            </a:r>
          </a:p>
        </p:txBody>
      </p:sp>
      <p:sp>
        <p:nvSpPr>
          <p:cNvPr id="4" name="Slide Number Placeholder 3"/>
          <p:cNvSpPr>
            <a:spLocks noGrp="1"/>
          </p:cNvSpPr>
          <p:nvPr>
            <p:ph type="sldNum" sz="quarter" idx="5"/>
          </p:nvPr>
        </p:nvSpPr>
        <p:spPr/>
        <p:txBody>
          <a:bodyPr/>
          <a:lstStyle/>
          <a:p>
            <a:fld id="{95CB2E55-4AB1-8E45-8DFA-053D869B500B}" type="slidenum">
              <a:rPr lang="en-US" smtClean="0"/>
              <a:t>8</a:t>
            </a:fld>
            <a:endParaRPr lang="en-US"/>
          </a:p>
        </p:txBody>
      </p:sp>
    </p:spTree>
    <p:extLst>
      <p:ext uri="{BB962C8B-B14F-4D97-AF65-F5344CB8AC3E}">
        <p14:creationId xmlns:p14="http://schemas.microsoft.com/office/powerpoint/2010/main" val="237039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Budding tree provides another example of this narrative, where </a:t>
            </a:r>
            <a:r>
              <a:rPr lang="en-US" dirty="0" err="1"/>
              <a:t>Epicyon</a:t>
            </a:r>
            <a:r>
              <a:rPr lang="en-US" dirty="0"/>
              <a:t> represents the larger bodied hypercarnivore, and </a:t>
            </a:r>
            <a:r>
              <a:rPr lang="en-US" dirty="0" err="1"/>
              <a:t>Borophagus</a:t>
            </a:r>
            <a:r>
              <a:rPr lang="en-US" dirty="0"/>
              <a:t> the smaller bodied one, here at a subset of our bigger tree</a:t>
            </a:r>
          </a:p>
          <a:p>
            <a:endParaRPr lang="en-US" dirty="0"/>
          </a:p>
          <a:p>
            <a:r>
              <a:rPr lang="en-US" dirty="0"/>
              <a:t>- In previous (bifurcating) trees, they are usually sister clades, which wouldn’t always allow for a statement about the directionality of the effect</a:t>
            </a:r>
          </a:p>
          <a:p>
            <a:endParaRPr lang="en-US" dirty="0"/>
          </a:p>
          <a:p>
            <a:r>
              <a:rPr lang="en-US" dirty="0"/>
              <a:t>- We still need to investigate this further (and with a better tree), but it is a great example of how a budding tree can help our understanding of macroevolutionary patterns</a:t>
            </a:r>
          </a:p>
        </p:txBody>
      </p:sp>
      <p:sp>
        <p:nvSpPr>
          <p:cNvPr id="4" name="Slide Number Placeholder 3"/>
          <p:cNvSpPr>
            <a:spLocks noGrp="1"/>
          </p:cNvSpPr>
          <p:nvPr>
            <p:ph type="sldNum" sz="quarter" idx="5"/>
          </p:nvPr>
        </p:nvSpPr>
        <p:spPr/>
        <p:txBody>
          <a:bodyPr/>
          <a:lstStyle/>
          <a:p>
            <a:fld id="{95CB2E55-4AB1-8E45-8DFA-053D869B500B}" type="slidenum">
              <a:rPr lang="en-US" smtClean="0"/>
              <a:t>9</a:t>
            </a:fld>
            <a:endParaRPr lang="en-US"/>
          </a:p>
        </p:txBody>
      </p:sp>
    </p:spTree>
    <p:extLst>
      <p:ext uri="{BB962C8B-B14F-4D97-AF65-F5344CB8AC3E}">
        <p14:creationId xmlns:p14="http://schemas.microsoft.com/office/powerpoint/2010/main" val="122947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our guiding question: how does diet affect diversification?</a:t>
            </a:r>
          </a:p>
          <a:p>
            <a:endParaRPr lang="en-US" dirty="0"/>
          </a:p>
          <a:p>
            <a:r>
              <a:rPr lang="en-US" dirty="0"/>
              <a:t>- Now that we have a tree, we can apply SSE models to it as we had discussed</a:t>
            </a:r>
          </a:p>
        </p:txBody>
      </p:sp>
      <p:sp>
        <p:nvSpPr>
          <p:cNvPr id="4" name="Slide Number Placeholder 3"/>
          <p:cNvSpPr>
            <a:spLocks noGrp="1"/>
          </p:cNvSpPr>
          <p:nvPr>
            <p:ph type="sldNum" sz="quarter" idx="5"/>
          </p:nvPr>
        </p:nvSpPr>
        <p:spPr/>
        <p:txBody>
          <a:bodyPr/>
          <a:lstStyle/>
          <a:p>
            <a:fld id="{95CB2E55-4AB1-8E45-8DFA-053D869B500B}" type="slidenum">
              <a:rPr lang="en-US" smtClean="0"/>
              <a:t>10</a:t>
            </a:fld>
            <a:endParaRPr lang="en-US"/>
          </a:p>
        </p:txBody>
      </p:sp>
    </p:spTree>
    <p:extLst>
      <p:ext uri="{BB962C8B-B14F-4D97-AF65-F5344CB8AC3E}">
        <p14:creationId xmlns:p14="http://schemas.microsoft.com/office/powerpoint/2010/main" val="18718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5BA4-58D3-57A2-361D-825496EEC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F21B3D-DF70-EBFF-B239-53E3AF009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96C2A0-7952-C7E1-6F2D-B23B7C223A40}"/>
              </a:ext>
            </a:extLst>
          </p:cNvPr>
          <p:cNvSpPr>
            <a:spLocks noGrp="1"/>
          </p:cNvSpPr>
          <p:nvPr>
            <p:ph type="dt" sz="half" idx="10"/>
          </p:nvPr>
        </p:nvSpPr>
        <p:spPr/>
        <p:txBody>
          <a:bodyPr/>
          <a:lstStyle/>
          <a:p>
            <a:fld id="{016E9F50-303F-DB4A-964B-A149CE71B3F2}" type="datetime1">
              <a:rPr lang="en-US" smtClean="0"/>
              <a:t>2/7/25</a:t>
            </a:fld>
            <a:endParaRPr lang="en-US"/>
          </a:p>
        </p:txBody>
      </p:sp>
      <p:sp>
        <p:nvSpPr>
          <p:cNvPr id="5" name="Footer Placeholder 4">
            <a:extLst>
              <a:ext uri="{FF2B5EF4-FFF2-40B4-BE49-F238E27FC236}">
                <a16:creationId xmlns:a16="http://schemas.microsoft.com/office/drawing/2014/main" id="{70A6C7F9-A23F-0ECC-C242-0D6A91E82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4E1E8-3A20-32FA-86B9-151501E74EB7}"/>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248835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3A5D-118D-C1F3-A31D-D319B92B6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6C64D-5BAF-1646-4AB6-248B128F6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30E08-773C-9261-8A10-AE6CF4F83AC4}"/>
              </a:ext>
            </a:extLst>
          </p:cNvPr>
          <p:cNvSpPr>
            <a:spLocks noGrp="1"/>
          </p:cNvSpPr>
          <p:nvPr>
            <p:ph type="dt" sz="half" idx="10"/>
          </p:nvPr>
        </p:nvSpPr>
        <p:spPr/>
        <p:txBody>
          <a:bodyPr/>
          <a:lstStyle/>
          <a:p>
            <a:fld id="{46CF07EE-C24C-6741-A98B-0F073830207F}" type="datetime1">
              <a:rPr lang="en-US" smtClean="0"/>
              <a:t>2/7/25</a:t>
            </a:fld>
            <a:endParaRPr lang="en-US"/>
          </a:p>
        </p:txBody>
      </p:sp>
      <p:sp>
        <p:nvSpPr>
          <p:cNvPr id="5" name="Footer Placeholder 4">
            <a:extLst>
              <a:ext uri="{FF2B5EF4-FFF2-40B4-BE49-F238E27FC236}">
                <a16:creationId xmlns:a16="http://schemas.microsoft.com/office/drawing/2014/main" id="{072CB45C-87C8-ADF2-B8D8-4348501EB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2FF55-31BC-A2D6-DAFE-DB1056ADC92A}"/>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83392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9E61F-09CC-6584-AA82-616E81F46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D98C29-0EA0-3699-545F-E49311FC1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31ED2-C472-AEF2-C2E2-E650F54B5A69}"/>
              </a:ext>
            </a:extLst>
          </p:cNvPr>
          <p:cNvSpPr>
            <a:spLocks noGrp="1"/>
          </p:cNvSpPr>
          <p:nvPr>
            <p:ph type="dt" sz="half" idx="10"/>
          </p:nvPr>
        </p:nvSpPr>
        <p:spPr/>
        <p:txBody>
          <a:bodyPr/>
          <a:lstStyle/>
          <a:p>
            <a:fld id="{46F79E39-5780-3149-B7D1-E35F77BBB3B0}" type="datetime1">
              <a:rPr lang="en-US" smtClean="0"/>
              <a:t>2/7/25</a:t>
            </a:fld>
            <a:endParaRPr lang="en-US"/>
          </a:p>
        </p:txBody>
      </p:sp>
      <p:sp>
        <p:nvSpPr>
          <p:cNvPr id="5" name="Footer Placeholder 4">
            <a:extLst>
              <a:ext uri="{FF2B5EF4-FFF2-40B4-BE49-F238E27FC236}">
                <a16:creationId xmlns:a16="http://schemas.microsoft.com/office/drawing/2014/main" id="{75CE2833-BA7A-C1D1-E670-83D36A356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C0781-8EA9-83E3-1793-94448E08AAB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59520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8C9A-7918-4C12-6829-82956F0BD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C4E9B-16AC-6070-2A78-8A4EBBA8E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B991F-269A-DA48-6E2B-8F1DFDEA7373}"/>
              </a:ext>
            </a:extLst>
          </p:cNvPr>
          <p:cNvSpPr>
            <a:spLocks noGrp="1"/>
          </p:cNvSpPr>
          <p:nvPr>
            <p:ph type="dt" sz="half" idx="10"/>
          </p:nvPr>
        </p:nvSpPr>
        <p:spPr/>
        <p:txBody>
          <a:bodyPr/>
          <a:lstStyle/>
          <a:p>
            <a:fld id="{C6A2A5BD-1B21-974F-B0D6-9814D26AD229}" type="datetime1">
              <a:rPr lang="en-US" smtClean="0"/>
              <a:t>2/7/25</a:t>
            </a:fld>
            <a:endParaRPr lang="en-US"/>
          </a:p>
        </p:txBody>
      </p:sp>
      <p:sp>
        <p:nvSpPr>
          <p:cNvPr id="5" name="Footer Placeholder 4">
            <a:extLst>
              <a:ext uri="{FF2B5EF4-FFF2-40B4-BE49-F238E27FC236}">
                <a16:creationId xmlns:a16="http://schemas.microsoft.com/office/drawing/2014/main" id="{3672E4E0-21A5-56CB-E42F-5F42A861E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8CF5E-D8B5-90FF-7415-7CC2C8BB416B}"/>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03675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D36A-6BA2-19DB-710A-5325C14DA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D59E17-9ACF-3862-E0B1-D037A7D32D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FECDD-2312-81F2-D018-1D54921A68A1}"/>
              </a:ext>
            </a:extLst>
          </p:cNvPr>
          <p:cNvSpPr>
            <a:spLocks noGrp="1"/>
          </p:cNvSpPr>
          <p:nvPr>
            <p:ph type="dt" sz="half" idx="10"/>
          </p:nvPr>
        </p:nvSpPr>
        <p:spPr/>
        <p:txBody>
          <a:bodyPr/>
          <a:lstStyle/>
          <a:p>
            <a:fld id="{8ABE887E-EF4B-FB40-B201-3EBF7B086FF7}" type="datetime1">
              <a:rPr lang="en-US" smtClean="0"/>
              <a:t>2/7/25</a:t>
            </a:fld>
            <a:endParaRPr lang="en-US"/>
          </a:p>
        </p:txBody>
      </p:sp>
      <p:sp>
        <p:nvSpPr>
          <p:cNvPr id="5" name="Footer Placeholder 4">
            <a:extLst>
              <a:ext uri="{FF2B5EF4-FFF2-40B4-BE49-F238E27FC236}">
                <a16:creationId xmlns:a16="http://schemas.microsoft.com/office/drawing/2014/main" id="{1968263C-8669-44B4-AE15-47751E6E1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9CE6-5330-B3B3-A74C-0B25188924F6}"/>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43095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5176-7036-8EBD-5531-F90870473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CA94D-5792-B277-D7E7-45ECC12E4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43FA0-28A0-0D97-0C9F-D4A2E7074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C17692-1880-798F-9323-351FBC790461}"/>
              </a:ext>
            </a:extLst>
          </p:cNvPr>
          <p:cNvSpPr>
            <a:spLocks noGrp="1"/>
          </p:cNvSpPr>
          <p:nvPr>
            <p:ph type="dt" sz="half" idx="10"/>
          </p:nvPr>
        </p:nvSpPr>
        <p:spPr/>
        <p:txBody>
          <a:bodyPr/>
          <a:lstStyle/>
          <a:p>
            <a:fld id="{8CC72453-EF75-7048-8AF7-17FEADB36329}" type="datetime1">
              <a:rPr lang="en-US" smtClean="0"/>
              <a:t>2/7/25</a:t>
            </a:fld>
            <a:endParaRPr lang="en-US"/>
          </a:p>
        </p:txBody>
      </p:sp>
      <p:sp>
        <p:nvSpPr>
          <p:cNvPr id="6" name="Footer Placeholder 5">
            <a:extLst>
              <a:ext uri="{FF2B5EF4-FFF2-40B4-BE49-F238E27FC236}">
                <a16:creationId xmlns:a16="http://schemas.microsoft.com/office/drawing/2014/main" id="{70A95B69-FD4B-4250-D48B-3A29A473A1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D5409-8C96-F4B9-C9A8-756DE53F3127}"/>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48192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2C9F-C419-4532-CAB9-0EEA2587BB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6C93D8-82B6-BDA1-0041-E11358F943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C4A03E-8420-481C-D2E2-76C3632D2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8ABDEA-C3D4-17B6-5E19-767EDF9ED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C033A-D4AC-141D-7937-515227C6B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28041F-CF06-BE1F-202D-BA77E26E6AEE}"/>
              </a:ext>
            </a:extLst>
          </p:cNvPr>
          <p:cNvSpPr>
            <a:spLocks noGrp="1"/>
          </p:cNvSpPr>
          <p:nvPr>
            <p:ph type="dt" sz="half" idx="10"/>
          </p:nvPr>
        </p:nvSpPr>
        <p:spPr/>
        <p:txBody>
          <a:bodyPr/>
          <a:lstStyle/>
          <a:p>
            <a:fld id="{22D983CB-74EE-2B4B-9B9C-8FC3E78FC7DA}" type="datetime1">
              <a:rPr lang="en-US" smtClean="0"/>
              <a:t>2/7/25</a:t>
            </a:fld>
            <a:endParaRPr lang="en-US"/>
          </a:p>
        </p:txBody>
      </p:sp>
      <p:sp>
        <p:nvSpPr>
          <p:cNvPr id="8" name="Footer Placeholder 7">
            <a:extLst>
              <a:ext uri="{FF2B5EF4-FFF2-40B4-BE49-F238E27FC236}">
                <a16:creationId xmlns:a16="http://schemas.microsoft.com/office/drawing/2014/main" id="{53BC5C5E-59D5-0889-3AD5-F488017E76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33B07-4E06-CDF1-1E09-8C89CDA51B9D}"/>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97346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D2A3-C091-E87B-A09B-B1CCB1CCEC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B0BD63-71C8-737A-F800-4948102C27C8}"/>
              </a:ext>
            </a:extLst>
          </p:cNvPr>
          <p:cNvSpPr>
            <a:spLocks noGrp="1"/>
          </p:cNvSpPr>
          <p:nvPr>
            <p:ph type="dt" sz="half" idx="10"/>
          </p:nvPr>
        </p:nvSpPr>
        <p:spPr/>
        <p:txBody>
          <a:bodyPr/>
          <a:lstStyle/>
          <a:p>
            <a:fld id="{19653448-3D25-C44E-9042-F95F0B2DEA02}" type="datetime1">
              <a:rPr lang="en-US" smtClean="0"/>
              <a:t>2/7/25</a:t>
            </a:fld>
            <a:endParaRPr lang="en-US"/>
          </a:p>
        </p:txBody>
      </p:sp>
      <p:sp>
        <p:nvSpPr>
          <p:cNvPr id="4" name="Footer Placeholder 3">
            <a:extLst>
              <a:ext uri="{FF2B5EF4-FFF2-40B4-BE49-F238E27FC236}">
                <a16:creationId xmlns:a16="http://schemas.microsoft.com/office/drawing/2014/main" id="{4367C298-0AEA-E68D-0744-4544341F2C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BC0618-536C-E16B-07B3-CB9314E416F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580665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BE5DB-349B-8E10-D25D-BE1CE942FD03}"/>
              </a:ext>
            </a:extLst>
          </p:cNvPr>
          <p:cNvSpPr>
            <a:spLocks noGrp="1"/>
          </p:cNvSpPr>
          <p:nvPr>
            <p:ph type="dt" sz="half" idx="10"/>
          </p:nvPr>
        </p:nvSpPr>
        <p:spPr/>
        <p:txBody>
          <a:bodyPr/>
          <a:lstStyle/>
          <a:p>
            <a:fld id="{877812BC-9E1B-9946-865E-27AA701241F2}" type="datetime1">
              <a:rPr lang="en-US" smtClean="0"/>
              <a:t>2/7/25</a:t>
            </a:fld>
            <a:endParaRPr lang="en-US"/>
          </a:p>
        </p:txBody>
      </p:sp>
      <p:sp>
        <p:nvSpPr>
          <p:cNvPr id="3" name="Footer Placeholder 2">
            <a:extLst>
              <a:ext uri="{FF2B5EF4-FFF2-40B4-BE49-F238E27FC236}">
                <a16:creationId xmlns:a16="http://schemas.microsoft.com/office/drawing/2014/main" id="{5A9A5A64-E1DD-ED3F-BBE0-8A44E7024B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10D088-8B0A-CD09-C0A7-7D8F5AD7A2C3}"/>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68005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74BB-C27F-2905-A192-AC2443073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4B0B8D-DB2B-D269-F0A6-B31EDC21C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E5830-0126-415A-FD01-210C385B6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D32B7-C8DA-27A0-3F32-45C6CBF7A539}"/>
              </a:ext>
            </a:extLst>
          </p:cNvPr>
          <p:cNvSpPr>
            <a:spLocks noGrp="1"/>
          </p:cNvSpPr>
          <p:nvPr>
            <p:ph type="dt" sz="half" idx="10"/>
          </p:nvPr>
        </p:nvSpPr>
        <p:spPr/>
        <p:txBody>
          <a:bodyPr/>
          <a:lstStyle/>
          <a:p>
            <a:fld id="{A412683B-F0BD-7A44-AA31-7B3B8B97624A}" type="datetime1">
              <a:rPr lang="en-US" smtClean="0"/>
              <a:t>2/7/25</a:t>
            </a:fld>
            <a:endParaRPr lang="en-US"/>
          </a:p>
        </p:txBody>
      </p:sp>
      <p:sp>
        <p:nvSpPr>
          <p:cNvPr id="6" name="Footer Placeholder 5">
            <a:extLst>
              <a:ext uri="{FF2B5EF4-FFF2-40B4-BE49-F238E27FC236}">
                <a16:creationId xmlns:a16="http://schemas.microsoft.com/office/drawing/2014/main" id="{FDE5B6E8-3A31-CDA5-72E8-992F23D72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603D94-83F1-EEBC-A90E-92880C6CC1D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39933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FCD1-9FE1-B926-1674-4A0E62FAD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9E015-FA05-EBAD-8416-D1BC13030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8389A-EE09-6EDE-FE68-EDBB7FC9A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CD844-287D-CD7D-A834-52039F50C4A3}"/>
              </a:ext>
            </a:extLst>
          </p:cNvPr>
          <p:cNvSpPr>
            <a:spLocks noGrp="1"/>
          </p:cNvSpPr>
          <p:nvPr>
            <p:ph type="dt" sz="half" idx="10"/>
          </p:nvPr>
        </p:nvSpPr>
        <p:spPr/>
        <p:txBody>
          <a:bodyPr/>
          <a:lstStyle/>
          <a:p>
            <a:fld id="{A5E83039-4CF6-634B-9E15-A10A87B50052}" type="datetime1">
              <a:rPr lang="en-US" smtClean="0"/>
              <a:t>2/7/25</a:t>
            </a:fld>
            <a:endParaRPr lang="en-US"/>
          </a:p>
        </p:txBody>
      </p:sp>
      <p:sp>
        <p:nvSpPr>
          <p:cNvPr id="6" name="Footer Placeholder 5">
            <a:extLst>
              <a:ext uri="{FF2B5EF4-FFF2-40B4-BE49-F238E27FC236}">
                <a16:creationId xmlns:a16="http://schemas.microsoft.com/office/drawing/2014/main" id="{9F9CB0B6-D176-63C6-A71F-BC94DA350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80095-4915-7C50-A10F-E04F6474623B}"/>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34338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C516D-8E5B-EDC6-A771-2C7E26707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CDB72-60A7-945D-6342-AF617E5FF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158D2-ADDF-207C-432A-FE5553A415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65DA6-A90C-8548-8478-9D877C8BBCDE}" type="datetime1">
              <a:rPr lang="en-US" smtClean="0"/>
              <a:t>2/7/25</a:t>
            </a:fld>
            <a:endParaRPr lang="en-US"/>
          </a:p>
        </p:txBody>
      </p:sp>
      <p:sp>
        <p:nvSpPr>
          <p:cNvPr id="5" name="Footer Placeholder 4">
            <a:extLst>
              <a:ext uri="{FF2B5EF4-FFF2-40B4-BE49-F238E27FC236}">
                <a16:creationId xmlns:a16="http://schemas.microsoft.com/office/drawing/2014/main" id="{BD1BE3C4-67A9-328E-C3DE-109B439AF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E9144E-060E-105A-EEE9-88372FE4E7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EAD72-16E1-1A43-BE39-F49336A6D914}" type="slidenum">
              <a:rPr lang="en-US" smtClean="0"/>
              <a:t>‹#›</a:t>
            </a:fld>
            <a:endParaRPr lang="en-US"/>
          </a:p>
        </p:txBody>
      </p:sp>
    </p:spTree>
    <p:extLst>
      <p:ext uri="{BB962C8B-B14F-4D97-AF65-F5344CB8AC3E}">
        <p14:creationId xmlns:p14="http://schemas.microsoft.com/office/powerpoint/2010/main" val="11435129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5.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FA92-E8E4-D276-2E0C-FA13909E19CC}"/>
              </a:ext>
            </a:extLst>
          </p:cNvPr>
          <p:cNvSpPr>
            <a:spLocks noGrp="1"/>
          </p:cNvSpPr>
          <p:nvPr>
            <p:ph type="ctrTitle"/>
          </p:nvPr>
        </p:nvSpPr>
        <p:spPr/>
        <p:txBody>
          <a:bodyPr>
            <a:normAutofit fontScale="90000"/>
          </a:bodyPr>
          <a:lstStyle/>
          <a:p>
            <a:r>
              <a:rPr lang="en-US" b="0" i="1" dirty="0">
                <a:solidFill>
                  <a:srgbClr val="333333"/>
                </a:solidFill>
                <a:effectLst/>
                <a:latin typeface="Helvetica Neue" panose="02000503000000020004" pitchFamily="2" charset="0"/>
              </a:rPr>
              <a:t>State-dependent diversification with fossils: a case study with Canidae</a:t>
            </a:r>
            <a:endParaRPr lang="en-US" dirty="0"/>
          </a:p>
        </p:txBody>
      </p:sp>
      <p:sp>
        <p:nvSpPr>
          <p:cNvPr id="3" name="Subtitle 2">
            <a:extLst>
              <a:ext uri="{FF2B5EF4-FFF2-40B4-BE49-F238E27FC236}">
                <a16:creationId xmlns:a16="http://schemas.microsoft.com/office/drawing/2014/main" id="{56CEF794-3FAA-6E60-D051-F35A7B6DD1BA}"/>
              </a:ext>
            </a:extLst>
          </p:cNvPr>
          <p:cNvSpPr>
            <a:spLocks noGrp="1"/>
          </p:cNvSpPr>
          <p:nvPr>
            <p:ph type="subTitle" idx="1"/>
          </p:nvPr>
        </p:nvSpPr>
        <p:spPr/>
        <p:txBody>
          <a:bodyPr>
            <a:normAutofit lnSpcReduction="10000"/>
          </a:bodyPr>
          <a:lstStyle/>
          <a:p>
            <a:r>
              <a:rPr lang="en-US" dirty="0"/>
              <a:t>Bruno do Rosario Petrucci, Graham Slater, Michael R. May, </a:t>
            </a:r>
            <a:r>
              <a:rPr lang="lt-LT" b="0" i="0" dirty="0">
                <a:effectLst/>
              </a:rPr>
              <a:t>Ugnė </a:t>
            </a:r>
            <a:r>
              <a:rPr lang="lt-LT" b="0" i="0" dirty="0" err="1">
                <a:effectLst/>
              </a:rPr>
              <a:t>Stolz</a:t>
            </a:r>
            <a:r>
              <a:rPr lang="lt-LT" b="0" i="0" dirty="0">
                <a:effectLst/>
              </a:rPr>
              <a:t>, </a:t>
            </a:r>
            <a:r>
              <a:rPr lang="lt-LT" b="0" i="0" dirty="0" err="1">
                <a:effectLst/>
              </a:rPr>
              <a:t>Tracy</a:t>
            </a:r>
            <a:r>
              <a:rPr lang="lt-LT" b="0" i="0" dirty="0">
                <a:effectLst/>
              </a:rPr>
              <a:t> A. </a:t>
            </a:r>
            <a:r>
              <a:rPr lang="lt-LT" b="0" i="0" dirty="0" err="1">
                <a:effectLst/>
              </a:rPr>
              <a:t>Heath</a:t>
            </a:r>
            <a:endParaRPr lang="lt-LT" b="0" i="0" dirty="0">
              <a:effectLst/>
            </a:endParaRPr>
          </a:p>
          <a:p>
            <a:endParaRPr lang="lt-LT" dirty="0"/>
          </a:p>
          <a:p>
            <a:r>
              <a:rPr lang="en-US" dirty="0"/>
              <a:t>Ecology and Evolutionary Biology – Iowa State University</a:t>
            </a:r>
          </a:p>
        </p:txBody>
      </p:sp>
    </p:spTree>
    <p:extLst>
      <p:ext uri="{BB962C8B-B14F-4D97-AF65-F5344CB8AC3E}">
        <p14:creationId xmlns:p14="http://schemas.microsoft.com/office/powerpoint/2010/main" val="4001675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Thinking Face emoji Meaning | Dictionary.com">
            <a:extLst>
              <a:ext uri="{FF2B5EF4-FFF2-40B4-BE49-F238E27FC236}">
                <a16:creationId xmlns:a16="http://schemas.microsoft.com/office/drawing/2014/main" id="{FF997228-E913-095A-3A66-10D23EEBB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1870D76B-687F-742E-53B2-8458FD30109F}"/>
              </a:ext>
            </a:extLst>
          </p:cNvPr>
          <p:cNvSpPr/>
          <p:nvPr/>
        </p:nvSpPr>
        <p:spPr>
          <a:xfrm>
            <a:off x="0" y="0"/>
            <a:ext cx="3843339" cy="3429000"/>
          </a:xfrm>
          <a:prstGeom prst="cloudCallout">
            <a:avLst>
              <a:gd name="adj1" fmla="val 69411"/>
              <a:gd name="adj2" fmla="val 6171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EAAA1882-06D7-5956-461C-E9966993F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66" y="986073"/>
            <a:ext cx="3312206" cy="1456853"/>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Callout 9">
            <a:extLst>
              <a:ext uri="{FF2B5EF4-FFF2-40B4-BE49-F238E27FC236}">
                <a16:creationId xmlns:a16="http://schemas.microsoft.com/office/drawing/2014/main" id="{65A4F31C-959D-C6D8-B6C6-414FD3002A1C}"/>
              </a:ext>
            </a:extLst>
          </p:cNvPr>
          <p:cNvSpPr/>
          <p:nvPr/>
        </p:nvSpPr>
        <p:spPr>
          <a:xfrm>
            <a:off x="8083095" y="0"/>
            <a:ext cx="3843339" cy="3429000"/>
          </a:xfrm>
          <a:prstGeom prst="cloudCallout">
            <a:avLst>
              <a:gd name="adj1" fmla="val -62931"/>
              <a:gd name="adj2" fmla="val 6630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B41F90-3D23-9F4D-B6BC-0D3E7A59BFD0}"/>
              </a:ext>
            </a:extLst>
          </p:cNvPr>
          <p:cNvPicPr>
            <a:picLocks noChangeAspect="1"/>
          </p:cNvPicPr>
          <p:nvPr/>
        </p:nvPicPr>
        <p:blipFill rotWithShape="1">
          <a:blip r:embed="rId5"/>
          <a:srcRect l="8923" t="14955" r="7648" b="15384"/>
          <a:stretch/>
        </p:blipFill>
        <p:spPr>
          <a:xfrm>
            <a:off x="8468194" y="626496"/>
            <a:ext cx="2606052" cy="2176008"/>
          </a:xfrm>
          <a:prstGeom prst="rect">
            <a:avLst/>
          </a:prstGeom>
        </p:spPr>
      </p:pic>
    </p:spTree>
    <p:extLst>
      <p:ext uri="{BB962C8B-B14F-4D97-AF65-F5344CB8AC3E}">
        <p14:creationId xmlns:p14="http://schemas.microsoft.com/office/powerpoint/2010/main" val="5175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DFA24066-2759-B222-A345-3C8CB7D24277}"/>
              </a:ext>
            </a:extLst>
          </p:cNvPr>
          <p:cNvCxnSpPr>
            <a:cxnSpLocks/>
          </p:cNvCxnSpPr>
          <p:nvPr/>
        </p:nvCxnSpPr>
        <p:spPr>
          <a:xfrm>
            <a:off x="6096000" y="3097343"/>
            <a:ext cx="0" cy="1588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CF1CA86-3769-9374-DDD9-DA94E5C46E51}"/>
              </a:ext>
            </a:extLst>
          </p:cNvPr>
          <p:cNvGrpSpPr/>
          <p:nvPr/>
        </p:nvGrpSpPr>
        <p:grpSpPr>
          <a:xfrm>
            <a:off x="1045873" y="994046"/>
            <a:ext cx="10100251" cy="5537149"/>
            <a:chOff x="800100" y="273352"/>
            <a:chExt cx="10100251" cy="5537149"/>
          </a:xfrm>
        </p:grpSpPr>
        <p:pic>
          <p:nvPicPr>
            <p:cNvPr id="18" name="Picture 17">
              <a:extLst>
                <a:ext uri="{FF2B5EF4-FFF2-40B4-BE49-F238E27FC236}">
                  <a16:creationId xmlns:a16="http://schemas.microsoft.com/office/drawing/2014/main" id="{9C87B824-ADFC-BCD2-44B9-9508432F2D0E}"/>
                </a:ext>
              </a:extLst>
            </p:cNvPr>
            <p:cNvPicPr>
              <a:picLocks noChangeAspect="1"/>
            </p:cNvPicPr>
            <p:nvPr/>
          </p:nvPicPr>
          <p:blipFill>
            <a:blip r:embed="rId3"/>
            <a:stretch>
              <a:fillRect/>
            </a:stretch>
          </p:blipFill>
          <p:spPr>
            <a:xfrm>
              <a:off x="1428750" y="273352"/>
              <a:ext cx="8910762" cy="4834430"/>
            </a:xfrm>
            <a:prstGeom prst="rect">
              <a:avLst/>
            </a:prstGeom>
          </p:spPr>
        </p:pic>
        <p:pic>
          <p:nvPicPr>
            <p:cNvPr id="16" name="Picture 15">
              <a:extLst>
                <a:ext uri="{FF2B5EF4-FFF2-40B4-BE49-F238E27FC236}">
                  <a16:creationId xmlns:a16="http://schemas.microsoft.com/office/drawing/2014/main" id="{A82F09C5-7DDC-5182-7794-8EAD0CAB2A19}"/>
                </a:ext>
              </a:extLst>
            </p:cNvPr>
            <p:cNvPicPr>
              <a:picLocks noChangeAspect="1"/>
            </p:cNvPicPr>
            <p:nvPr/>
          </p:nvPicPr>
          <p:blipFill rotWithShape="1">
            <a:blip r:embed="rId4"/>
            <a:srcRect t="87680"/>
            <a:stretch/>
          </p:blipFill>
          <p:spPr>
            <a:xfrm>
              <a:off x="800100" y="5026578"/>
              <a:ext cx="10100251" cy="783923"/>
            </a:xfrm>
            <a:prstGeom prst="rect">
              <a:avLst/>
            </a:prstGeom>
          </p:spPr>
        </p:pic>
      </p:grpSp>
      <p:grpSp>
        <p:nvGrpSpPr>
          <p:cNvPr id="20" name="Group 19">
            <a:extLst>
              <a:ext uri="{FF2B5EF4-FFF2-40B4-BE49-F238E27FC236}">
                <a16:creationId xmlns:a16="http://schemas.microsoft.com/office/drawing/2014/main" id="{0B04F4FE-5030-25A3-AF1E-70D9EF92C821}"/>
              </a:ext>
            </a:extLst>
          </p:cNvPr>
          <p:cNvGrpSpPr/>
          <p:nvPr/>
        </p:nvGrpSpPr>
        <p:grpSpPr>
          <a:xfrm>
            <a:off x="888142" y="1045869"/>
            <a:ext cx="10415712" cy="5691904"/>
            <a:chOff x="557213" y="273579"/>
            <a:chExt cx="10501312" cy="5738682"/>
          </a:xfrm>
        </p:grpSpPr>
        <p:pic>
          <p:nvPicPr>
            <p:cNvPr id="21" name="Picture 20">
              <a:extLst>
                <a:ext uri="{FF2B5EF4-FFF2-40B4-BE49-F238E27FC236}">
                  <a16:creationId xmlns:a16="http://schemas.microsoft.com/office/drawing/2014/main" id="{7B1D3C88-9AF5-93BD-30C3-DDAA58ACEA42}"/>
                </a:ext>
              </a:extLst>
            </p:cNvPr>
            <p:cNvPicPr>
              <a:picLocks noChangeAspect="1"/>
            </p:cNvPicPr>
            <p:nvPr/>
          </p:nvPicPr>
          <p:blipFill>
            <a:blip r:embed="rId5"/>
            <a:stretch>
              <a:fillRect/>
            </a:stretch>
          </p:blipFill>
          <p:spPr>
            <a:xfrm>
              <a:off x="1243013" y="273579"/>
              <a:ext cx="9215437" cy="4999727"/>
            </a:xfrm>
            <a:prstGeom prst="rect">
              <a:avLst/>
            </a:prstGeom>
          </p:spPr>
        </p:pic>
        <p:pic>
          <p:nvPicPr>
            <p:cNvPr id="22" name="Picture 21">
              <a:extLst>
                <a:ext uri="{FF2B5EF4-FFF2-40B4-BE49-F238E27FC236}">
                  <a16:creationId xmlns:a16="http://schemas.microsoft.com/office/drawing/2014/main" id="{BE348604-D329-6B77-6E35-3F167C72EEAA}"/>
                </a:ext>
              </a:extLst>
            </p:cNvPr>
            <p:cNvPicPr>
              <a:picLocks noChangeAspect="1"/>
            </p:cNvPicPr>
            <p:nvPr/>
          </p:nvPicPr>
          <p:blipFill rotWithShape="1">
            <a:blip r:embed="rId4"/>
            <a:srcRect t="86277"/>
            <a:stretch/>
          </p:blipFill>
          <p:spPr>
            <a:xfrm>
              <a:off x="557213" y="5187580"/>
              <a:ext cx="10501312" cy="824681"/>
            </a:xfrm>
            <a:prstGeom prst="rect">
              <a:avLst/>
            </a:prstGeom>
          </p:spPr>
        </p:pic>
      </p:grpSp>
    </p:spTree>
    <p:extLst>
      <p:ext uri="{BB962C8B-B14F-4D97-AF65-F5344CB8AC3E}">
        <p14:creationId xmlns:p14="http://schemas.microsoft.com/office/powerpoint/2010/main" val="72380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a:t>BiSSE: Higher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and lower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hypercarnivores</a:t>
                </a:r>
              </a:p>
            </p:txBody>
          </p:sp>
        </mc:Choice>
        <mc:Fallback xmlns="">
          <p:sp>
            <p:nvSpPr>
              <p:cNvPr id="2" name="Title 1">
                <a:extLst>
                  <a:ext uri="{FF2B5EF4-FFF2-40B4-BE49-F238E27FC236}">
                    <a16:creationId xmlns:a16="http://schemas.microsoft.com/office/drawing/2014/main" id="{53CEDD2A-860B-C263-70E8-9E2825C51BC4}"/>
                  </a:ext>
                </a:extLst>
              </p:cNvPr>
              <p:cNvSpPr>
                <a:spLocks noGrp="1" noRot="1" noChangeAspect="1" noMove="1" noResize="1" noEditPoints="1" noAdjustHandles="1" noChangeArrowheads="1" noChangeShapeType="1" noTextEdit="1"/>
              </p:cNvSpPr>
              <p:nvPr>
                <p:ph type="title"/>
              </p:nvPr>
            </p:nvSpPr>
            <p:spPr>
              <a:blipFill>
                <a:blip r:embed="rId3"/>
                <a:stretch>
                  <a:fillRect l="-2413" t="-13333" b="-219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C06DF77-B59D-F134-A409-D3D1091C7702}"/>
              </a:ext>
            </a:extLst>
          </p:cNvPr>
          <p:cNvPicPr>
            <a:picLocks noChangeAspect="1"/>
          </p:cNvPicPr>
          <p:nvPr/>
        </p:nvPicPr>
        <p:blipFill>
          <a:blip r:embed="rId4"/>
          <a:stretch>
            <a:fillRect/>
          </a:stretch>
        </p:blipFill>
        <p:spPr>
          <a:xfrm>
            <a:off x="106800" y="2355742"/>
            <a:ext cx="5977198" cy="3600508"/>
          </a:xfrm>
          <a:prstGeom prst="rect">
            <a:avLst/>
          </a:prstGeom>
        </p:spPr>
      </p:pic>
      <p:pic>
        <p:nvPicPr>
          <p:cNvPr id="18" name="Picture 17">
            <a:extLst>
              <a:ext uri="{FF2B5EF4-FFF2-40B4-BE49-F238E27FC236}">
                <a16:creationId xmlns:a16="http://schemas.microsoft.com/office/drawing/2014/main" id="{D8387A49-F8CB-6F0F-CAD9-41CCC9384FBC}"/>
              </a:ext>
            </a:extLst>
          </p:cNvPr>
          <p:cNvPicPr>
            <a:picLocks noChangeAspect="1"/>
          </p:cNvPicPr>
          <p:nvPr/>
        </p:nvPicPr>
        <p:blipFill>
          <a:blip r:embed="rId5"/>
          <a:stretch>
            <a:fillRect/>
          </a:stretch>
        </p:blipFill>
        <p:spPr>
          <a:xfrm>
            <a:off x="6108004" y="2355742"/>
            <a:ext cx="5977198" cy="360050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EC3C10-5365-DF50-18EF-62C554AA3B89}"/>
                  </a:ext>
                </a:extLst>
              </p:cNvPr>
              <p:cNvSpPr txBox="1"/>
              <p:nvPr/>
            </p:nvSpPr>
            <p:spPr>
              <a:xfrm>
                <a:off x="1852529" y="5956250"/>
                <a:ext cx="1585049"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 1</a:t>
                </a:r>
              </a:p>
            </p:txBody>
          </p:sp>
        </mc:Choice>
        <mc:Fallback xmlns="">
          <p:sp>
            <p:nvSpPr>
              <p:cNvPr id="3" name="TextBox 2">
                <a:extLst>
                  <a:ext uri="{FF2B5EF4-FFF2-40B4-BE49-F238E27FC236}">
                    <a16:creationId xmlns:a16="http://schemas.microsoft.com/office/drawing/2014/main" id="{25EC3C10-5365-DF50-18EF-62C554AA3B89}"/>
                  </a:ext>
                </a:extLst>
              </p:cNvPr>
              <p:cNvSpPr txBox="1">
                <a:spLocks noRot="1" noChangeAspect="1" noMove="1" noResize="1" noEditPoints="1" noAdjustHandles="1" noChangeArrowheads="1" noChangeShapeType="1" noTextEdit="1"/>
              </p:cNvSpPr>
              <p:nvPr/>
            </p:nvSpPr>
            <p:spPr>
              <a:xfrm>
                <a:off x="1852529" y="5956250"/>
                <a:ext cx="1585049" cy="369332"/>
              </a:xfrm>
              <a:prstGeom prst="rect">
                <a:avLst/>
              </a:prstGeom>
              <a:blipFill>
                <a:blip r:embed="rId6"/>
                <a:stretch>
                  <a:fillRect l="-3175" t="-3226" r="-2381"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12532D-B31D-D95D-B838-180DA9E4BD86}"/>
                  </a:ext>
                </a:extLst>
              </p:cNvPr>
              <p:cNvSpPr txBox="1"/>
              <p:nvPr/>
            </p:nvSpPr>
            <p:spPr>
              <a:xfrm>
                <a:off x="8304078" y="5955045"/>
                <a:ext cx="1655581"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oMath>
                </a14:m>
                <a:r>
                  <a:rPr lang="en-US" dirty="0"/>
                  <a:t>) = 1</a:t>
                </a:r>
              </a:p>
            </p:txBody>
          </p:sp>
        </mc:Choice>
        <mc:Fallback xmlns="">
          <p:sp>
            <p:nvSpPr>
              <p:cNvPr id="4" name="TextBox 3">
                <a:extLst>
                  <a:ext uri="{FF2B5EF4-FFF2-40B4-BE49-F238E27FC236}">
                    <a16:creationId xmlns:a16="http://schemas.microsoft.com/office/drawing/2014/main" id="{9D12532D-B31D-D95D-B838-180DA9E4BD86}"/>
                  </a:ext>
                </a:extLst>
              </p:cNvPr>
              <p:cNvSpPr txBox="1">
                <a:spLocks noRot="1" noChangeAspect="1" noMove="1" noResize="1" noEditPoints="1" noAdjustHandles="1" noChangeArrowheads="1" noChangeShapeType="1" noTextEdit="1"/>
              </p:cNvSpPr>
              <p:nvPr/>
            </p:nvSpPr>
            <p:spPr>
              <a:xfrm>
                <a:off x="8304078" y="5955045"/>
                <a:ext cx="1655581" cy="369332"/>
              </a:xfrm>
              <a:prstGeom prst="rect">
                <a:avLst/>
              </a:prstGeom>
              <a:blipFill>
                <a:blip r:embed="rId7"/>
                <a:stretch>
                  <a:fillRect l="-3030" t="-6667" b="-266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CC124EA-4654-5F24-321D-332F5097E9F0}"/>
              </a:ext>
            </a:extLst>
          </p:cNvPr>
          <p:cNvCxnSpPr>
            <a:cxnSpLocks/>
          </p:cNvCxnSpPr>
          <p:nvPr/>
        </p:nvCxnSpPr>
        <p:spPr>
          <a:xfrm flipH="1" flipV="1">
            <a:off x="3437578" y="1524000"/>
            <a:ext cx="483258" cy="2105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0C97F6-D574-7122-54D4-463FA693F1C0}"/>
              </a:ext>
            </a:extLst>
          </p:cNvPr>
          <p:cNvCxnSpPr>
            <a:cxnSpLocks/>
          </p:cNvCxnSpPr>
          <p:nvPr/>
        </p:nvCxnSpPr>
        <p:spPr>
          <a:xfrm flipH="1" flipV="1">
            <a:off x="3437578" y="1524000"/>
            <a:ext cx="3240313" cy="2105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revbayes · GitHub">
            <a:extLst>
              <a:ext uri="{FF2B5EF4-FFF2-40B4-BE49-F238E27FC236}">
                <a16:creationId xmlns:a16="http://schemas.microsoft.com/office/drawing/2014/main" id="{DC774B69-C71A-2F95-71D7-0EFBBEBD51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8456" y="13855"/>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2FD4ED-5652-FAD6-BD33-BFBB2C2FA64D}"/>
              </a:ext>
            </a:extLst>
          </p:cNvPr>
          <p:cNvSpPr txBox="1"/>
          <p:nvPr/>
        </p:nvSpPr>
        <p:spPr>
          <a:xfrm>
            <a:off x="10412693" y="6541929"/>
            <a:ext cx="1786451" cy="369332"/>
          </a:xfrm>
          <a:prstGeom prst="rect">
            <a:avLst/>
          </a:prstGeom>
          <a:noFill/>
        </p:spPr>
        <p:txBody>
          <a:bodyPr wrap="none" rtlCol="0">
            <a:spAutoFit/>
          </a:bodyPr>
          <a:lstStyle/>
          <a:p>
            <a:r>
              <a:rPr lang="en-US" dirty="0" err="1"/>
              <a:t>Höhna</a:t>
            </a:r>
            <a:r>
              <a:rPr lang="en-US" dirty="0"/>
              <a:t> et al 2016</a:t>
            </a:r>
          </a:p>
        </p:txBody>
      </p:sp>
    </p:spTree>
    <p:extLst>
      <p:ext uri="{BB962C8B-B14F-4D97-AF65-F5344CB8AC3E}">
        <p14:creationId xmlns:p14="http://schemas.microsoft.com/office/powerpoint/2010/main" val="411151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952740" y="1592519"/>
            <a:ext cx="1714700" cy="369332"/>
          </a:xfrm>
          <a:prstGeom prst="rect">
            <a:avLst/>
          </a:prstGeom>
          <a:noFill/>
        </p:spPr>
        <p:txBody>
          <a:bodyPr wrap="none" rtlCol="0">
            <a:spAutoFit/>
          </a:bodyPr>
          <a:lstStyle/>
          <a:p>
            <a:r>
              <a:rPr lang="en-US" dirty="0"/>
              <a:t>Hypercarnivores</a:t>
            </a:r>
          </a:p>
        </p:txBody>
      </p:sp>
      <p:pic>
        <p:nvPicPr>
          <p:cNvPr id="4" name="Picture 3">
            <a:extLst>
              <a:ext uri="{FF2B5EF4-FFF2-40B4-BE49-F238E27FC236}">
                <a16:creationId xmlns:a16="http://schemas.microsoft.com/office/drawing/2014/main" id="{160A4A92-DF22-D9D8-33FC-A95EA5253C04}"/>
              </a:ext>
            </a:extLst>
          </p:cNvPr>
          <p:cNvPicPr>
            <a:picLocks noChangeAspect="1"/>
          </p:cNvPicPr>
          <p:nvPr/>
        </p:nvPicPr>
        <p:blipFill>
          <a:blip r:embed="rId5"/>
          <a:stretch>
            <a:fillRect/>
          </a:stretch>
        </p:blipFill>
        <p:spPr>
          <a:xfrm>
            <a:off x="40752" y="2355740"/>
            <a:ext cx="5977196" cy="3600507"/>
          </a:xfrm>
          <a:prstGeom prst="rect">
            <a:avLst/>
          </a:prstGeom>
        </p:spPr>
      </p:pic>
      <p:pic>
        <p:nvPicPr>
          <p:cNvPr id="6" name="Picture 5">
            <a:extLst>
              <a:ext uri="{FF2B5EF4-FFF2-40B4-BE49-F238E27FC236}">
                <a16:creationId xmlns:a16="http://schemas.microsoft.com/office/drawing/2014/main" id="{2EDF79A1-1E86-8ABC-767E-5892EBDE3E78}"/>
              </a:ext>
            </a:extLst>
          </p:cNvPr>
          <p:cNvPicPr>
            <a:picLocks noChangeAspect="1"/>
          </p:cNvPicPr>
          <p:nvPr/>
        </p:nvPicPr>
        <p:blipFill>
          <a:blip r:embed="rId6"/>
          <a:stretch>
            <a:fillRect/>
          </a:stretch>
        </p:blipFill>
        <p:spPr>
          <a:xfrm>
            <a:off x="6017948" y="2355738"/>
            <a:ext cx="5977196" cy="3600507"/>
          </a:xfrm>
          <a:prstGeom prst="rect">
            <a:avLst/>
          </a:prstGeom>
        </p:spPr>
      </p:pic>
      <p:cxnSp>
        <p:nvCxnSpPr>
          <p:cNvPr id="19" name="Straight Arrow Connector 18">
            <a:extLst>
              <a:ext uri="{FF2B5EF4-FFF2-40B4-BE49-F238E27FC236}">
                <a16:creationId xmlns:a16="http://schemas.microsoft.com/office/drawing/2014/main" id="{18750495-4069-75FD-0CF8-88FE1270FC55}"/>
              </a:ext>
            </a:extLst>
          </p:cNvPr>
          <p:cNvCxnSpPr>
            <a:cxnSpLocks/>
          </p:cNvCxnSpPr>
          <p:nvPr/>
        </p:nvCxnSpPr>
        <p:spPr>
          <a:xfrm flipV="1">
            <a:off x="3022169" y="1968285"/>
            <a:ext cx="2851689" cy="2107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9FECBB-3A64-031D-9592-23981293B7E9}"/>
              </a:ext>
            </a:extLst>
          </p:cNvPr>
          <p:cNvCxnSpPr>
            <a:cxnSpLocks/>
            <a:endCxn id="20" idx="2"/>
          </p:cNvCxnSpPr>
          <p:nvPr/>
        </p:nvCxnSpPr>
        <p:spPr>
          <a:xfrm flipH="1" flipV="1">
            <a:off x="5810090" y="1961851"/>
            <a:ext cx="807686" cy="21142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0914BE-522E-19C4-1B31-3C9C7503C1C0}"/>
                  </a:ext>
                </a:extLst>
              </p:cNvPr>
              <p:cNvSpPr txBox="1"/>
              <p:nvPr/>
            </p:nvSpPr>
            <p:spPr>
              <a:xfrm>
                <a:off x="1852529" y="5956250"/>
                <a:ext cx="1821653"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r>
                          <a:rPr lang="en-US" b="0" i="1" smtClean="0">
                            <a:latin typeface="Cambria Math" panose="02040503050406030204" pitchFamily="18" charset="0"/>
                          </a:rPr>
                          <m:t>𝐵</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r>
                          <a:rPr lang="en-US" b="0" i="1" smtClean="0">
                            <a:latin typeface="Cambria Math" panose="02040503050406030204" pitchFamily="18" charset="0"/>
                          </a:rPr>
                          <m:t>𝐵</m:t>
                        </m:r>
                      </m:sub>
                    </m:sSub>
                  </m:oMath>
                </a14:m>
                <a:r>
                  <a:rPr lang="en-US" dirty="0"/>
                  <a:t>) = 1</a:t>
                </a:r>
              </a:p>
            </p:txBody>
          </p:sp>
        </mc:Choice>
        <mc:Fallback xmlns="">
          <p:sp>
            <p:nvSpPr>
              <p:cNvPr id="7" name="TextBox 6">
                <a:extLst>
                  <a:ext uri="{FF2B5EF4-FFF2-40B4-BE49-F238E27FC236}">
                    <a16:creationId xmlns:a16="http://schemas.microsoft.com/office/drawing/2014/main" id="{E40914BE-522E-19C4-1B31-3C9C7503C1C0}"/>
                  </a:ext>
                </a:extLst>
              </p:cNvPr>
              <p:cNvSpPr txBox="1">
                <a:spLocks noRot="1" noChangeAspect="1" noMove="1" noResize="1" noEditPoints="1" noAdjustHandles="1" noChangeArrowheads="1" noChangeShapeType="1" noTextEdit="1"/>
              </p:cNvSpPr>
              <p:nvPr/>
            </p:nvSpPr>
            <p:spPr>
              <a:xfrm>
                <a:off x="1852529" y="5956250"/>
                <a:ext cx="1821653" cy="369332"/>
              </a:xfrm>
              <a:prstGeom prst="rect">
                <a:avLst/>
              </a:prstGeom>
              <a:blipFill>
                <a:blip r:embed="rId7"/>
                <a:stretch>
                  <a:fillRect l="-2759" t="-3226" r="-1379"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8FC42E-C66F-D309-DB4A-8C621E131A55}"/>
                  </a:ext>
                </a:extLst>
              </p:cNvPr>
              <p:cNvSpPr txBox="1"/>
              <p:nvPr/>
            </p:nvSpPr>
            <p:spPr>
              <a:xfrm>
                <a:off x="8304078" y="5955045"/>
                <a:ext cx="2126223"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r>
                          <a:rPr lang="en-US" b="0" i="1" smtClean="0">
                            <a:latin typeface="Cambria Math" panose="02040503050406030204" pitchFamily="18" charset="0"/>
                          </a:rPr>
                          <m:t>𝐵</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r>
                          <a:rPr lang="en-US" b="0" i="1" smtClean="0">
                            <a:latin typeface="Cambria Math" panose="02040503050406030204" pitchFamily="18" charset="0"/>
                          </a:rPr>
                          <m:t>𝐵</m:t>
                        </m:r>
                      </m:sub>
                    </m:sSub>
                  </m:oMath>
                </a14:m>
                <a:r>
                  <a:rPr lang="en-US" dirty="0"/>
                  <a:t>) = 0.98</a:t>
                </a:r>
              </a:p>
            </p:txBody>
          </p:sp>
        </mc:Choice>
        <mc:Fallback xmlns="">
          <p:sp>
            <p:nvSpPr>
              <p:cNvPr id="8" name="TextBox 7">
                <a:extLst>
                  <a:ext uri="{FF2B5EF4-FFF2-40B4-BE49-F238E27FC236}">
                    <a16:creationId xmlns:a16="http://schemas.microsoft.com/office/drawing/2014/main" id="{AE8FC42E-C66F-D309-DB4A-8C621E131A55}"/>
                  </a:ext>
                </a:extLst>
              </p:cNvPr>
              <p:cNvSpPr txBox="1">
                <a:spLocks noRot="1" noChangeAspect="1" noMove="1" noResize="1" noEditPoints="1" noAdjustHandles="1" noChangeArrowheads="1" noChangeShapeType="1" noTextEdit="1"/>
              </p:cNvSpPr>
              <p:nvPr/>
            </p:nvSpPr>
            <p:spPr>
              <a:xfrm>
                <a:off x="8304078" y="5955045"/>
                <a:ext cx="2126223" cy="369332"/>
              </a:xfrm>
              <a:prstGeom prst="rect">
                <a:avLst/>
              </a:prstGeom>
              <a:blipFill>
                <a:blip r:embed="rId8"/>
                <a:stretch>
                  <a:fillRect l="-2367" t="-6667" r="-1183" b="-26667"/>
                </a:stretch>
              </a:blipFill>
            </p:spPr>
            <p:txBody>
              <a:bodyPr/>
              <a:lstStyle/>
              <a:p>
                <a:r>
                  <a:rPr lang="en-US">
                    <a:noFill/>
                  </a:rPr>
                  <a:t> </a:t>
                </a:r>
              </a:p>
            </p:txBody>
          </p:sp>
        </mc:Fallback>
      </mc:AlternateContent>
      <p:pic>
        <p:nvPicPr>
          <p:cNvPr id="9" name="Picture 2" descr="revbayes · GitHub">
            <a:extLst>
              <a:ext uri="{FF2B5EF4-FFF2-40B4-BE49-F238E27FC236}">
                <a16:creationId xmlns:a16="http://schemas.microsoft.com/office/drawing/2014/main" id="{8739D116-7B11-B4C8-63A7-0493ECE68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8456" y="13855"/>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6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952740" y="1592519"/>
            <a:ext cx="1714700" cy="369332"/>
          </a:xfrm>
          <a:prstGeom prst="rect">
            <a:avLst/>
          </a:prstGeom>
          <a:noFill/>
        </p:spPr>
        <p:txBody>
          <a:bodyPr wrap="none" rtlCol="0">
            <a:spAutoFit/>
          </a:bodyPr>
          <a:lstStyle/>
          <a:p>
            <a:r>
              <a:rPr lang="en-US" dirty="0"/>
              <a:t>Hypercarnivores</a:t>
            </a:r>
          </a:p>
        </p:txBody>
      </p:sp>
      <p:pic>
        <p:nvPicPr>
          <p:cNvPr id="4" name="Picture 3">
            <a:extLst>
              <a:ext uri="{FF2B5EF4-FFF2-40B4-BE49-F238E27FC236}">
                <a16:creationId xmlns:a16="http://schemas.microsoft.com/office/drawing/2014/main" id="{E4DC7F4F-414D-876F-D3CA-1BE80827F68E}"/>
              </a:ext>
            </a:extLst>
          </p:cNvPr>
          <p:cNvPicPr>
            <a:picLocks noChangeAspect="1"/>
          </p:cNvPicPr>
          <p:nvPr/>
        </p:nvPicPr>
        <p:blipFill>
          <a:blip r:embed="rId5"/>
          <a:stretch>
            <a:fillRect/>
          </a:stretch>
        </p:blipFill>
        <p:spPr>
          <a:xfrm>
            <a:off x="6095999" y="2355741"/>
            <a:ext cx="5977195" cy="3600506"/>
          </a:xfrm>
          <a:prstGeom prst="rect">
            <a:avLst/>
          </a:prstGeom>
        </p:spPr>
      </p:pic>
      <p:pic>
        <p:nvPicPr>
          <p:cNvPr id="6" name="Picture 5">
            <a:extLst>
              <a:ext uri="{FF2B5EF4-FFF2-40B4-BE49-F238E27FC236}">
                <a16:creationId xmlns:a16="http://schemas.microsoft.com/office/drawing/2014/main" id="{FDC68EB4-8F2B-88E1-97BC-E8416E6363E6}"/>
              </a:ext>
            </a:extLst>
          </p:cNvPr>
          <p:cNvPicPr>
            <a:picLocks noChangeAspect="1"/>
          </p:cNvPicPr>
          <p:nvPr/>
        </p:nvPicPr>
        <p:blipFill>
          <a:blip r:embed="rId6"/>
          <a:stretch>
            <a:fillRect/>
          </a:stretch>
        </p:blipFill>
        <p:spPr>
          <a:xfrm>
            <a:off x="106794" y="2355741"/>
            <a:ext cx="5977195" cy="3600506"/>
          </a:xfrm>
          <a:prstGeom prst="rect">
            <a:avLst/>
          </a:prstGeom>
        </p:spPr>
      </p:pic>
      <p:pic>
        <p:nvPicPr>
          <p:cNvPr id="5" name="Picture 4">
            <a:extLst>
              <a:ext uri="{FF2B5EF4-FFF2-40B4-BE49-F238E27FC236}">
                <a16:creationId xmlns:a16="http://schemas.microsoft.com/office/drawing/2014/main" id="{621CF612-2F6A-CF19-8BE6-99BFB03F1BB0}"/>
              </a:ext>
            </a:extLst>
          </p:cNvPr>
          <p:cNvPicPr>
            <a:picLocks noChangeAspect="1"/>
          </p:cNvPicPr>
          <p:nvPr/>
        </p:nvPicPr>
        <p:blipFill>
          <a:blip r:embed="rId7"/>
          <a:stretch>
            <a:fillRect/>
          </a:stretch>
        </p:blipFill>
        <p:spPr>
          <a:xfrm>
            <a:off x="19226" y="2359727"/>
            <a:ext cx="5970576" cy="3596519"/>
          </a:xfrm>
          <a:prstGeom prst="rect">
            <a:avLst/>
          </a:prstGeom>
        </p:spPr>
      </p:pic>
      <p:pic>
        <p:nvPicPr>
          <p:cNvPr id="9" name="Picture 8">
            <a:extLst>
              <a:ext uri="{FF2B5EF4-FFF2-40B4-BE49-F238E27FC236}">
                <a16:creationId xmlns:a16="http://schemas.microsoft.com/office/drawing/2014/main" id="{0C71C7B6-B35A-6142-22C3-C2E068AA98EE}"/>
              </a:ext>
            </a:extLst>
          </p:cNvPr>
          <p:cNvPicPr>
            <a:picLocks noChangeAspect="1"/>
          </p:cNvPicPr>
          <p:nvPr/>
        </p:nvPicPr>
        <p:blipFill>
          <a:blip r:embed="rId8"/>
          <a:stretch>
            <a:fillRect/>
          </a:stretch>
        </p:blipFill>
        <p:spPr>
          <a:xfrm>
            <a:off x="6071996" y="2355739"/>
            <a:ext cx="5970576" cy="3596519"/>
          </a:xfrm>
          <a:prstGeom prst="rect">
            <a:avLst/>
          </a:prstGeom>
        </p:spPr>
      </p:pic>
      <p:cxnSp>
        <p:nvCxnSpPr>
          <p:cNvPr id="19" name="Straight Arrow Connector 18">
            <a:extLst>
              <a:ext uri="{FF2B5EF4-FFF2-40B4-BE49-F238E27FC236}">
                <a16:creationId xmlns:a16="http://schemas.microsoft.com/office/drawing/2014/main" id="{18750495-4069-75FD-0CF8-88FE1270FC55}"/>
              </a:ext>
            </a:extLst>
          </p:cNvPr>
          <p:cNvCxnSpPr>
            <a:cxnSpLocks/>
          </p:cNvCxnSpPr>
          <p:nvPr/>
        </p:nvCxnSpPr>
        <p:spPr>
          <a:xfrm flipV="1">
            <a:off x="838200" y="1968285"/>
            <a:ext cx="5035658" cy="2700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6EE905-7FB2-35CF-3CE2-7511E4107506}"/>
              </a:ext>
            </a:extLst>
          </p:cNvPr>
          <p:cNvCxnSpPr>
            <a:cxnSpLocks/>
            <a:endCxn id="20" idx="2"/>
          </p:cNvCxnSpPr>
          <p:nvPr/>
        </p:nvCxnSpPr>
        <p:spPr>
          <a:xfrm flipH="1" flipV="1">
            <a:off x="5810090" y="1961851"/>
            <a:ext cx="1893037" cy="3303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92FA16-B49C-94BE-A2EE-40374811B253}"/>
                  </a:ext>
                </a:extLst>
              </p:cNvPr>
              <p:cNvSpPr txBox="1"/>
              <p:nvPr/>
            </p:nvSpPr>
            <p:spPr>
              <a:xfrm>
                <a:off x="1852529" y="5956250"/>
                <a:ext cx="2104550"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r>
                          <a:rPr lang="en-US" b="0" i="1" smtClean="0">
                            <a:latin typeface="Cambria Math" panose="02040503050406030204" pitchFamily="18" charset="0"/>
                          </a:rPr>
                          <m:t>𝐴</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r>
                          <a:rPr lang="en-US" b="0" i="1" smtClean="0">
                            <a:latin typeface="Cambria Math" panose="02040503050406030204" pitchFamily="18" charset="0"/>
                          </a:rPr>
                          <m:t>𝐴</m:t>
                        </m:r>
                      </m:sub>
                    </m:sSub>
                  </m:oMath>
                </a14:m>
                <a:r>
                  <a:rPr lang="en-US" dirty="0"/>
                  <a:t>) = 0.73</a:t>
                </a:r>
              </a:p>
            </p:txBody>
          </p:sp>
        </mc:Choice>
        <mc:Fallback xmlns="">
          <p:sp>
            <p:nvSpPr>
              <p:cNvPr id="13" name="TextBox 12">
                <a:extLst>
                  <a:ext uri="{FF2B5EF4-FFF2-40B4-BE49-F238E27FC236}">
                    <a16:creationId xmlns:a16="http://schemas.microsoft.com/office/drawing/2014/main" id="{CD92FA16-B49C-94BE-A2EE-40374811B253}"/>
                  </a:ext>
                </a:extLst>
              </p:cNvPr>
              <p:cNvSpPr txBox="1">
                <a:spLocks noRot="1" noChangeAspect="1" noMove="1" noResize="1" noEditPoints="1" noAdjustHandles="1" noChangeArrowheads="1" noChangeShapeType="1" noTextEdit="1"/>
              </p:cNvSpPr>
              <p:nvPr/>
            </p:nvSpPr>
            <p:spPr>
              <a:xfrm>
                <a:off x="1852529" y="5956250"/>
                <a:ext cx="2104550" cy="369332"/>
              </a:xfrm>
              <a:prstGeom prst="rect">
                <a:avLst/>
              </a:prstGeom>
              <a:blipFill>
                <a:blip r:embed="rId9"/>
                <a:stretch>
                  <a:fillRect l="-2395" t="-3226" r="-1198"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625B42-B0F4-A569-3794-9620DAADFB51}"/>
                  </a:ext>
                </a:extLst>
              </p:cNvPr>
              <p:cNvSpPr txBox="1"/>
              <p:nvPr/>
            </p:nvSpPr>
            <p:spPr>
              <a:xfrm>
                <a:off x="8304078" y="5955045"/>
                <a:ext cx="1825628"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r>
                          <a:rPr lang="en-US" b="0" i="1" smtClean="0">
                            <a:latin typeface="Cambria Math" panose="02040503050406030204" pitchFamily="18" charset="0"/>
                          </a:rPr>
                          <m:t>𝐴</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r>
                          <a:rPr lang="en-US" b="0" i="1" smtClean="0">
                            <a:latin typeface="Cambria Math" panose="02040503050406030204" pitchFamily="18" charset="0"/>
                          </a:rPr>
                          <m:t>𝐴</m:t>
                        </m:r>
                      </m:sub>
                    </m:sSub>
                  </m:oMath>
                </a14:m>
                <a:r>
                  <a:rPr lang="en-US" dirty="0"/>
                  <a:t>) = 1</a:t>
                </a:r>
              </a:p>
            </p:txBody>
          </p:sp>
        </mc:Choice>
        <mc:Fallback xmlns="">
          <p:sp>
            <p:nvSpPr>
              <p:cNvPr id="14" name="TextBox 13">
                <a:extLst>
                  <a:ext uri="{FF2B5EF4-FFF2-40B4-BE49-F238E27FC236}">
                    <a16:creationId xmlns:a16="http://schemas.microsoft.com/office/drawing/2014/main" id="{29625B42-B0F4-A569-3794-9620DAADFB51}"/>
                  </a:ext>
                </a:extLst>
              </p:cNvPr>
              <p:cNvSpPr txBox="1">
                <a:spLocks noRot="1" noChangeAspect="1" noMove="1" noResize="1" noEditPoints="1" noAdjustHandles="1" noChangeArrowheads="1" noChangeShapeType="1" noTextEdit="1"/>
              </p:cNvSpPr>
              <p:nvPr/>
            </p:nvSpPr>
            <p:spPr>
              <a:xfrm>
                <a:off x="8304078" y="5955045"/>
                <a:ext cx="1825628" cy="369332"/>
              </a:xfrm>
              <a:prstGeom prst="rect">
                <a:avLst/>
              </a:prstGeom>
              <a:blipFill>
                <a:blip r:embed="rId10"/>
                <a:stretch>
                  <a:fillRect l="-2759" t="-6667" r="-2069" b="-26667"/>
                </a:stretch>
              </a:blipFill>
            </p:spPr>
            <p:txBody>
              <a:bodyPr/>
              <a:lstStyle/>
              <a:p>
                <a:r>
                  <a:rPr lang="en-US">
                    <a:noFill/>
                  </a:rPr>
                  <a:t> </a:t>
                </a:r>
              </a:p>
            </p:txBody>
          </p:sp>
        </mc:Fallback>
      </mc:AlternateContent>
      <p:pic>
        <p:nvPicPr>
          <p:cNvPr id="21" name="Picture 2" descr="revbayes · GitHub">
            <a:extLst>
              <a:ext uri="{FF2B5EF4-FFF2-40B4-BE49-F238E27FC236}">
                <a16:creationId xmlns:a16="http://schemas.microsoft.com/office/drawing/2014/main" id="{5C4638B0-D2EC-A4A7-987E-6C8AB25AE0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8456" y="0"/>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78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802367" y="6123543"/>
            <a:ext cx="2459712" cy="369332"/>
          </a:xfrm>
          <a:prstGeom prst="rect">
            <a:avLst/>
          </a:prstGeom>
          <a:noFill/>
        </p:spPr>
        <p:txBody>
          <a:bodyPr wrap="none" rtlCol="0">
            <a:spAutoFit/>
          </a:bodyPr>
          <a:lstStyle/>
          <a:p>
            <a:r>
              <a:rPr lang="en-US" dirty="0"/>
              <a:t>Hypercarnivores: state 0</a:t>
            </a:r>
          </a:p>
        </p:txBody>
      </p:sp>
      <p:pic>
        <p:nvPicPr>
          <p:cNvPr id="4" name="Picture 3">
            <a:extLst>
              <a:ext uri="{FF2B5EF4-FFF2-40B4-BE49-F238E27FC236}">
                <a16:creationId xmlns:a16="http://schemas.microsoft.com/office/drawing/2014/main" id="{E4DC7F4F-414D-876F-D3CA-1BE80827F68E}"/>
              </a:ext>
            </a:extLst>
          </p:cNvPr>
          <p:cNvPicPr>
            <a:picLocks noChangeAspect="1"/>
          </p:cNvPicPr>
          <p:nvPr/>
        </p:nvPicPr>
        <p:blipFill>
          <a:blip r:embed="rId5"/>
          <a:stretch>
            <a:fillRect/>
          </a:stretch>
        </p:blipFill>
        <p:spPr>
          <a:xfrm>
            <a:off x="6095999" y="2355741"/>
            <a:ext cx="5977195" cy="3600506"/>
          </a:xfrm>
          <a:prstGeom prst="rect">
            <a:avLst/>
          </a:prstGeom>
        </p:spPr>
      </p:pic>
      <p:pic>
        <p:nvPicPr>
          <p:cNvPr id="6" name="Picture 5">
            <a:extLst>
              <a:ext uri="{FF2B5EF4-FFF2-40B4-BE49-F238E27FC236}">
                <a16:creationId xmlns:a16="http://schemas.microsoft.com/office/drawing/2014/main" id="{FDC68EB4-8F2B-88E1-97BC-E8416E6363E6}"/>
              </a:ext>
            </a:extLst>
          </p:cNvPr>
          <p:cNvPicPr>
            <a:picLocks noChangeAspect="1"/>
          </p:cNvPicPr>
          <p:nvPr/>
        </p:nvPicPr>
        <p:blipFill>
          <a:blip r:embed="rId6"/>
          <a:stretch>
            <a:fillRect/>
          </a:stretch>
        </p:blipFill>
        <p:spPr>
          <a:xfrm>
            <a:off x="106794" y="2355741"/>
            <a:ext cx="5977195" cy="3600506"/>
          </a:xfrm>
          <a:prstGeom prst="rect">
            <a:avLst/>
          </a:prstGeom>
        </p:spPr>
      </p:pic>
      <p:pic>
        <p:nvPicPr>
          <p:cNvPr id="5" name="Picture 4">
            <a:extLst>
              <a:ext uri="{FF2B5EF4-FFF2-40B4-BE49-F238E27FC236}">
                <a16:creationId xmlns:a16="http://schemas.microsoft.com/office/drawing/2014/main" id="{7A09B1B7-C1BD-2F05-2536-D3EF02C4B6B0}"/>
              </a:ext>
            </a:extLst>
          </p:cNvPr>
          <p:cNvPicPr>
            <a:picLocks noChangeAspect="1"/>
          </p:cNvPicPr>
          <p:nvPr/>
        </p:nvPicPr>
        <p:blipFill>
          <a:blip r:embed="rId7"/>
          <a:stretch>
            <a:fillRect/>
          </a:stretch>
        </p:blipFill>
        <p:spPr>
          <a:xfrm>
            <a:off x="106788" y="2355739"/>
            <a:ext cx="5977193" cy="3600505"/>
          </a:xfrm>
          <a:prstGeom prst="rect">
            <a:avLst/>
          </a:prstGeom>
        </p:spPr>
      </p:pic>
      <p:pic>
        <p:nvPicPr>
          <p:cNvPr id="8" name="Picture 7">
            <a:extLst>
              <a:ext uri="{FF2B5EF4-FFF2-40B4-BE49-F238E27FC236}">
                <a16:creationId xmlns:a16="http://schemas.microsoft.com/office/drawing/2014/main" id="{341A1BC6-9F95-D383-2B29-AF160AB195F1}"/>
              </a:ext>
            </a:extLst>
          </p:cNvPr>
          <p:cNvPicPr>
            <a:picLocks noChangeAspect="1"/>
          </p:cNvPicPr>
          <p:nvPr/>
        </p:nvPicPr>
        <p:blipFill>
          <a:blip r:embed="rId8"/>
          <a:stretch>
            <a:fillRect/>
          </a:stretch>
        </p:blipFill>
        <p:spPr>
          <a:xfrm>
            <a:off x="6095991" y="2420829"/>
            <a:ext cx="5869142" cy="3535418"/>
          </a:xfrm>
          <a:prstGeom prst="rect">
            <a:avLst/>
          </a:prstGeom>
        </p:spPr>
      </p:pic>
      <p:pic>
        <p:nvPicPr>
          <p:cNvPr id="9" name="Picture 8">
            <a:extLst>
              <a:ext uri="{FF2B5EF4-FFF2-40B4-BE49-F238E27FC236}">
                <a16:creationId xmlns:a16="http://schemas.microsoft.com/office/drawing/2014/main" id="{78F2B371-C653-46B2-D491-EE18FCC328D4}"/>
              </a:ext>
            </a:extLst>
          </p:cNvPr>
          <p:cNvPicPr>
            <a:picLocks noChangeAspect="1"/>
          </p:cNvPicPr>
          <p:nvPr/>
        </p:nvPicPr>
        <p:blipFill>
          <a:blip r:embed="rId9"/>
          <a:stretch>
            <a:fillRect/>
          </a:stretch>
        </p:blipFill>
        <p:spPr>
          <a:xfrm>
            <a:off x="-1" y="2355734"/>
            <a:ext cx="5977193" cy="3600505"/>
          </a:xfrm>
          <a:prstGeom prst="rect">
            <a:avLst/>
          </a:prstGeom>
        </p:spPr>
      </p:pic>
      <p:pic>
        <p:nvPicPr>
          <p:cNvPr id="11" name="Picture 10">
            <a:extLst>
              <a:ext uri="{FF2B5EF4-FFF2-40B4-BE49-F238E27FC236}">
                <a16:creationId xmlns:a16="http://schemas.microsoft.com/office/drawing/2014/main" id="{AD60D564-A9D0-B574-0AD1-82FE4B685CC8}"/>
              </a:ext>
            </a:extLst>
          </p:cNvPr>
          <p:cNvPicPr>
            <a:picLocks noChangeAspect="1"/>
          </p:cNvPicPr>
          <p:nvPr/>
        </p:nvPicPr>
        <p:blipFill>
          <a:blip r:embed="rId10"/>
          <a:stretch>
            <a:fillRect/>
          </a:stretch>
        </p:blipFill>
        <p:spPr>
          <a:xfrm>
            <a:off x="6032222" y="2355734"/>
            <a:ext cx="5977191" cy="3600504"/>
          </a:xfrm>
          <a:prstGeom prst="rect">
            <a:avLst/>
          </a:prstGeom>
        </p:spPr>
      </p:pic>
      <p:pic>
        <p:nvPicPr>
          <p:cNvPr id="14" name="Picture 2" descr="revbayes · GitHub">
            <a:extLst>
              <a:ext uri="{FF2B5EF4-FFF2-40B4-BE49-F238E27FC236}">
                <a16:creationId xmlns:a16="http://schemas.microsoft.com/office/drawing/2014/main" id="{7945CB5F-BE9E-EB24-ECAD-3E1FC9D35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8456" y="0"/>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92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813F-C679-F80B-320A-18B716F7777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0E750C9-1F67-F9E7-C767-E972426240F5}"/>
              </a:ext>
            </a:extLst>
          </p:cNvPr>
          <p:cNvSpPr>
            <a:spLocks noGrp="1"/>
          </p:cNvSpPr>
          <p:nvPr>
            <p:ph idx="1"/>
          </p:nvPr>
        </p:nvSpPr>
        <p:spPr/>
        <p:txBody>
          <a:bodyPr/>
          <a:lstStyle/>
          <a:p>
            <a:r>
              <a:rPr lang="en-US" dirty="0"/>
              <a:t>Budding trees can be useful for macroevolutionary insights on paleontological datasets </a:t>
            </a:r>
          </a:p>
          <a:p>
            <a:endParaRPr lang="en-US" dirty="0"/>
          </a:p>
          <a:p>
            <a:r>
              <a:rPr lang="en-US" dirty="0"/>
              <a:t>There is signal on the data pointing to an effect of </a:t>
            </a:r>
            <a:r>
              <a:rPr lang="en-US" dirty="0" err="1"/>
              <a:t>hypercarnivory</a:t>
            </a:r>
            <a:r>
              <a:rPr lang="en-US" dirty="0"/>
              <a:t> on diversification rates, but…</a:t>
            </a:r>
          </a:p>
          <a:p>
            <a:endParaRPr lang="en-US" dirty="0"/>
          </a:p>
          <a:p>
            <a:r>
              <a:rPr lang="en-US" dirty="0"/>
              <a:t>…it seems like there is a second trait working in concert with diet to generate higher extinction rates</a:t>
            </a:r>
          </a:p>
        </p:txBody>
      </p:sp>
    </p:spTree>
    <p:extLst>
      <p:ext uri="{BB962C8B-B14F-4D97-AF65-F5344CB8AC3E}">
        <p14:creationId xmlns:p14="http://schemas.microsoft.com/office/powerpoint/2010/main" val="194878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61D5-AF32-FAB6-533C-6BA446921D6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9C3DD4D-ECE2-C548-8184-F0740501CC20}"/>
              </a:ext>
            </a:extLst>
          </p:cNvPr>
          <p:cNvSpPr>
            <a:spLocks noGrp="1"/>
          </p:cNvSpPr>
          <p:nvPr>
            <p:ph idx="1"/>
          </p:nvPr>
        </p:nvSpPr>
        <p:spPr/>
        <p:txBody>
          <a:bodyPr/>
          <a:lstStyle/>
          <a:p>
            <a:r>
              <a:rPr lang="en-US" dirty="0"/>
              <a:t>Include more traits in analysis</a:t>
            </a:r>
          </a:p>
          <a:p>
            <a:endParaRPr lang="en-US" dirty="0"/>
          </a:p>
          <a:p>
            <a:r>
              <a:rPr lang="en-US" dirty="0"/>
              <a:t>Develop a more involved workflow to further investigate the effects of separate traits and the possibility of false-positives</a:t>
            </a:r>
          </a:p>
          <a:p>
            <a:endParaRPr lang="en-US" dirty="0"/>
          </a:p>
          <a:p>
            <a:r>
              <a:rPr lang="en-US" dirty="0"/>
              <a:t>Obtain an SRFBD tree with both bifurcation and budding speciation</a:t>
            </a:r>
          </a:p>
          <a:p>
            <a:endParaRPr lang="en-US" dirty="0"/>
          </a:p>
          <a:p>
            <a:r>
              <a:rPr lang="en-US" dirty="0"/>
              <a:t>Integrate SRFBD with SSE models</a:t>
            </a:r>
          </a:p>
        </p:txBody>
      </p:sp>
    </p:spTree>
    <p:extLst>
      <p:ext uri="{BB962C8B-B14F-4D97-AF65-F5344CB8AC3E}">
        <p14:creationId xmlns:p14="http://schemas.microsoft.com/office/powerpoint/2010/main" val="186825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BA96D9-69FC-6405-2700-3F3235A30916}"/>
              </a:ext>
            </a:extLst>
          </p:cNvPr>
          <p:cNvPicPr>
            <a:picLocks noChangeAspect="1"/>
          </p:cNvPicPr>
          <p:nvPr/>
        </p:nvPicPr>
        <p:blipFill>
          <a:blip r:embed="rId3"/>
          <a:stretch>
            <a:fillRect/>
          </a:stretch>
        </p:blipFill>
        <p:spPr>
          <a:xfrm>
            <a:off x="2808350" y="4673877"/>
            <a:ext cx="2583628" cy="1660903"/>
          </a:xfrm>
          <a:prstGeom prst="rect">
            <a:avLst/>
          </a:prstGeom>
        </p:spPr>
      </p:pic>
      <p:sp>
        <p:nvSpPr>
          <p:cNvPr id="2" name="Title 1">
            <a:extLst>
              <a:ext uri="{FF2B5EF4-FFF2-40B4-BE49-F238E27FC236}">
                <a16:creationId xmlns:a16="http://schemas.microsoft.com/office/drawing/2014/main" id="{C8FCF6F4-8A6B-0F1C-1073-988B0641D38E}"/>
              </a:ext>
            </a:extLst>
          </p:cNvPr>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A01E072E-CCF6-8281-F93A-2FAD3192572A}"/>
              </a:ext>
            </a:extLst>
          </p:cNvPr>
          <p:cNvSpPr txBox="1"/>
          <p:nvPr/>
        </p:nvSpPr>
        <p:spPr>
          <a:xfrm>
            <a:off x="8158632" y="1016601"/>
            <a:ext cx="3580275" cy="584775"/>
          </a:xfrm>
          <a:prstGeom prst="rect">
            <a:avLst/>
          </a:prstGeom>
          <a:noFill/>
        </p:spPr>
        <p:txBody>
          <a:bodyPr wrap="none" rtlCol="0">
            <a:spAutoFit/>
          </a:bodyPr>
          <a:lstStyle/>
          <a:p>
            <a:r>
              <a:rPr lang="en-US" sz="3200" dirty="0"/>
              <a:t>The Heath lab at ISU</a:t>
            </a:r>
          </a:p>
        </p:txBody>
      </p:sp>
      <p:sp>
        <p:nvSpPr>
          <p:cNvPr id="7" name="TextBox 6">
            <a:extLst>
              <a:ext uri="{FF2B5EF4-FFF2-40B4-BE49-F238E27FC236}">
                <a16:creationId xmlns:a16="http://schemas.microsoft.com/office/drawing/2014/main" id="{48B8D263-00D5-D5E5-0502-5733DFDABE89}"/>
              </a:ext>
            </a:extLst>
          </p:cNvPr>
          <p:cNvSpPr txBox="1"/>
          <p:nvPr/>
        </p:nvSpPr>
        <p:spPr>
          <a:xfrm>
            <a:off x="6096000" y="4187210"/>
            <a:ext cx="2847619" cy="2308324"/>
          </a:xfrm>
          <a:prstGeom prst="rect">
            <a:avLst/>
          </a:prstGeom>
          <a:noFill/>
        </p:spPr>
        <p:txBody>
          <a:bodyPr wrap="square" rtlCol="0">
            <a:spAutoFit/>
          </a:bodyPr>
          <a:lstStyle/>
          <a:p>
            <a:r>
              <a:rPr lang="en-US" sz="2400" b="1" dirty="0"/>
              <a:t>PhD committee:</a:t>
            </a:r>
          </a:p>
          <a:p>
            <a:r>
              <a:rPr lang="en-US" sz="2400" dirty="0"/>
              <a:t>Dean Adams</a:t>
            </a:r>
          </a:p>
          <a:p>
            <a:r>
              <a:rPr lang="en-US" sz="2400" dirty="0" err="1"/>
              <a:t>Haldre</a:t>
            </a:r>
            <a:r>
              <a:rPr lang="en-US" sz="2400" dirty="0"/>
              <a:t> Rogers</a:t>
            </a:r>
          </a:p>
          <a:p>
            <a:r>
              <a:rPr lang="en-US" sz="2400" dirty="0"/>
              <a:t>Jeanne Serb</a:t>
            </a:r>
          </a:p>
          <a:p>
            <a:r>
              <a:rPr lang="en-US" sz="2400" dirty="0"/>
              <a:t>Graham Slater</a:t>
            </a:r>
          </a:p>
          <a:p>
            <a:endParaRPr lang="en-US" sz="2400" dirty="0"/>
          </a:p>
        </p:txBody>
      </p:sp>
      <p:sp>
        <p:nvSpPr>
          <p:cNvPr id="8" name="TextBox 7">
            <a:extLst>
              <a:ext uri="{FF2B5EF4-FFF2-40B4-BE49-F238E27FC236}">
                <a16:creationId xmlns:a16="http://schemas.microsoft.com/office/drawing/2014/main" id="{37EF05DE-A64A-43C6-7714-79C190ED029C}"/>
              </a:ext>
            </a:extLst>
          </p:cNvPr>
          <p:cNvSpPr txBox="1"/>
          <p:nvPr/>
        </p:nvSpPr>
        <p:spPr>
          <a:xfrm>
            <a:off x="8846373" y="4178946"/>
            <a:ext cx="3345627" cy="2308324"/>
          </a:xfrm>
          <a:prstGeom prst="rect">
            <a:avLst/>
          </a:prstGeom>
          <a:noFill/>
        </p:spPr>
        <p:txBody>
          <a:bodyPr wrap="square" rtlCol="0">
            <a:spAutoFit/>
          </a:bodyPr>
          <a:lstStyle/>
          <a:p>
            <a:r>
              <a:rPr lang="en-US" sz="2400" b="1" dirty="0"/>
              <a:t>Other collaborators:</a:t>
            </a:r>
          </a:p>
          <a:p>
            <a:r>
              <a:rPr lang="en-US" sz="2400" dirty="0" err="1"/>
              <a:t>Joëlle</a:t>
            </a:r>
            <a:r>
              <a:rPr lang="en-US" sz="2400" dirty="0"/>
              <a:t> </a:t>
            </a:r>
            <a:r>
              <a:rPr lang="en-US" sz="2400" dirty="0" err="1"/>
              <a:t>Barido-Sottani</a:t>
            </a:r>
            <a:endParaRPr lang="en-US" sz="2400" dirty="0"/>
          </a:p>
          <a:p>
            <a:r>
              <a:rPr lang="en-US" sz="2400" dirty="0"/>
              <a:t>Tiago </a:t>
            </a:r>
            <a:r>
              <a:rPr lang="en-US" sz="2400" dirty="0" err="1"/>
              <a:t>Quental</a:t>
            </a:r>
            <a:endParaRPr lang="en-US" sz="2400" dirty="0"/>
          </a:p>
          <a:p>
            <a:r>
              <a:rPr lang="en-US" sz="2400" dirty="0"/>
              <a:t>Matheus </a:t>
            </a:r>
            <a:r>
              <a:rPr lang="en-US" sz="2400" dirty="0" err="1"/>
              <a:t>Januário</a:t>
            </a:r>
            <a:endParaRPr lang="en-US" sz="2400" dirty="0"/>
          </a:p>
          <a:p>
            <a:r>
              <a:rPr lang="en-US" sz="2400" dirty="0"/>
              <a:t>Elizabeth Glynne </a:t>
            </a:r>
            <a:r>
              <a:rPr lang="en-US" sz="2400" dirty="0" err="1"/>
              <a:t>Boenigk</a:t>
            </a:r>
            <a:endParaRPr lang="en-US" sz="2400" dirty="0"/>
          </a:p>
          <a:p>
            <a:r>
              <a:rPr lang="en-US" sz="2400" dirty="0"/>
              <a:t>Orlando </a:t>
            </a:r>
            <a:r>
              <a:rPr lang="en-US" sz="2400" dirty="0" err="1"/>
              <a:t>Schwery</a:t>
            </a:r>
            <a:endParaRPr lang="en-US" sz="2400" dirty="0"/>
          </a:p>
        </p:txBody>
      </p:sp>
      <p:pic>
        <p:nvPicPr>
          <p:cNvPr id="3" name="Picture 2">
            <a:extLst>
              <a:ext uri="{FF2B5EF4-FFF2-40B4-BE49-F238E27FC236}">
                <a16:creationId xmlns:a16="http://schemas.microsoft.com/office/drawing/2014/main" id="{C5F0CFA9-3DEE-D812-BB34-76EA129B4CEE}"/>
              </a:ext>
            </a:extLst>
          </p:cNvPr>
          <p:cNvPicPr>
            <a:picLocks noChangeAspect="1"/>
          </p:cNvPicPr>
          <p:nvPr/>
        </p:nvPicPr>
        <p:blipFill>
          <a:blip r:embed="rId4"/>
          <a:stretch>
            <a:fillRect/>
          </a:stretch>
        </p:blipFill>
        <p:spPr>
          <a:xfrm>
            <a:off x="7709776" y="-13801"/>
            <a:ext cx="4482224" cy="856742"/>
          </a:xfrm>
          <a:prstGeom prst="rect">
            <a:avLst/>
          </a:prstGeom>
        </p:spPr>
      </p:pic>
      <p:sp>
        <p:nvSpPr>
          <p:cNvPr id="13" name="TextBox 12">
            <a:extLst>
              <a:ext uri="{FF2B5EF4-FFF2-40B4-BE49-F238E27FC236}">
                <a16:creationId xmlns:a16="http://schemas.microsoft.com/office/drawing/2014/main" id="{08F4D4CB-7B4D-7101-FC37-75CFC653DC15}"/>
              </a:ext>
            </a:extLst>
          </p:cNvPr>
          <p:cNvSpPr txBox="1"/>
          <p:nvPr/>
        </p:nvSpPr>
        <p:spPr>
          <a:xfrm>
            <a:off x="162149" y="4383367"/>
            <a:ext cx="1269899" cy="461665"/>
          </a:xfrm>
          <a:prstGeom prst="rect">
            <a:avLst/>
          </a:prstGeom>
          <a:noFill/>
        </p:spPr>
        <p:txBody>
          <a:bodyPr wrap="none" rtlCol="0">
            <a:spAutoFit/>
          </a:bodyPr>
          <a:lstStyle/>
          <a:p>
            <a:r>
              <a:rPr lang="en-US" sz="2400" dirty="0"/>
              <a:t>Funding:</a:t>
            </a:r>
          </a:p>
        </p:txBody>
      </p:sp>
      <p:pic>
        <p:nvPicPr>
          <p:cNvPr id="17" name="Picture 16">
            <a:extLst>
              <a:ext uri="{FF2B5EF4-FFF2-40B4-BE49-F238E27FC236}">
                <a16:creationId xmlns:a16="http://schemas.microsoft.com/office/drawing/2014/main" id="{3ADA72AC-215F-DBE5-66B4-8BCF63DBC017}"/>
              </a:ext>
            </a:extLst>
          </p:cNvPr>
          <p:cNvPicPr>
            <a:picLocks noChangeAspect="1"/>
          </p:cNvPicPr>
          <p:nvPr/>
        </p:nvPicPr>
        <p:blipFill>
          <a:blip r:embed="rId5"/>
          <a:stretch>
            <a:fillRect/>
          </a:stretch>
        </p:blipFill>
        <p:spPr>
          <a:xfrm>
            <a:off x="430118" y="4922180"/>
            <a:ext cx="1674210" cy="1674210"/>
          </a:xfrm>
          <a:prstGeom prst="rect">
            <a:avLst/>
          </a:prstGeom>
        </p:spPr>
      </p:pic>
      <p:sp>
        <p:nvSpPr>
          <p:cNvPr id="18" name="TextBox 17">
            <a:extLst>
              <a:ext uri="{FF2B5EF4-FFF2-40B4-BE49-F238E27FC236}">
                <a16:creationId xmlns:a16="http://schemas.microsoft.com/office/drawing/2014/main" id="{13E76182-A9B0-48F7-9DB6-A4D2B3EC8022}"/>
              </a:ext>
            </a:extLst>
          </p:cNvPr>
          <p:cNvSpPr txBox="1"/>
          <p:nvPr/>
        </p:nvSpPr>
        <p:spPr>
          <a:xfrm>
            <a:off x="797099" y="6334780"/>
            <a:ext cx="843501" cy="523220"/>
          </a:xfrm>
          <a:prstGeom prst="rect">
            <a:avLst/>
          </a:prstGeom>
          <a:noFill/>
        </p:spPr>
        <p:txBody>
          <a:bodyPr wrap="none" rtlCol="0">
            <a:spAutoFit/>
          </a:bodyPr>
          <a:lstStyle/>
          <a:p>
            <a:r>
              <a:rPr lang="en-US" sz="2800" b="1" dirty="0">
                <a:latin typeface="Krungthep" panose="02000400000000000000" pitchFamily="2" charset="-34"/>
                <a:ea typeface="Krungthep" panose="02000400000000000000" pitchFamily="2" charset="-34"/>
                <a:cs typeface="Krungthep" panose="02000400000000000000" pitchFamily="2" charset="-34"/>
              </a:rPr>
              <a:t>EEB</a:t>
            </a:r>
          </a:p>
        </p:txBody>
      </p:sp>
      <p:pic>
        <p:nvPicPr>
          <p:cNvPr id="5" name="Picture 2">
            <a:extLst>
              <a:ext uri="{FF2B5EF4-FFF2-40B4-BE49-F238E27FC236}">
                <a16:creationId xmlns:a16="http://schemas.microsoft.com/office/drawing/2014/main" id="{4D22CF45-00FB-5253-6EAE-B095CEA26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0020" y="1598140"/>
            <a:ext cx="4633994" cy="22916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B1184F-9AB8-B4E5-8705-7E72CAD599AA}"/>
              </a:ext>
            </a:extLst>
          </p:cNvPr>
          <p:cNvSpPr txBox="1"/>
          <p:nvPr/>
        </p:nvSpPr>
        <p:spPr>
          <a:xfrm>
            <a:off x="0" y="1926647"/>
            <a:ext cx="7490020" cy="1938992"/>
          </a:xfrm>
          <a:prstGeom prst="rect">
            <a:avLst/>
          </a:prstGeom>
          <a:noFill/>
        </p:spPr>
        <p:txBody>
          <a:bodyPr wrap="square" rtlCol="0">
            <a:spAutoFit/>
          </a:bodyPr>
          <a:lstStyle/>
          <a:p>
            <a:r>
              <a:rPr lang="en-US" sz="2400" b="1" dirty="0"/>
              <a:t>Co-authors:</a:t>
            </a:r>
            <a:endParaRPr lang="en-US" sz="2400" dirty="0"/>
          </a:p>
          <a:p>
            <a:r>
              <a:rPr lang="en-US" sz="2400" dirty="0"/>
              <a:t>Graham Slater (University of Chicago)</a:t>
            </a:r>
          </a:p>
          <a:p>
            <a:r>
              <a:rPr lang="en-US" sz="2400" dirty="0"/>
              <a:t>Michael May (UC Berkeley &amp; Davis)</a:t>
            </a:r>
          </a:p>
          <a:p>
            <a:r>
              <a:rPr lang="lt-LT" sz="2400" i="0" dirty="0">
                <a:effectLst/>
                <a:latin typeface="Slack-Lato"/>
              </a:rPr>
              <a:t>Ugnė </a:t>
            </a:r>
            <a:r>
              <a:rPr lang="lt-LT" sz="2400" i="0" dirty="0" err="1">
                <a:effectLst/>
                <a:latin typeface="Slack-Lato"/>
              </a:rPr>
              <a:t>Stolz</a:t>
            </a:r>
            <a:r>
              <a:rPr lang="lt-LT" sz="2400" i="0" dirty="0">
                <a:effectLst/>
                <a:latin typeface="Slack-Lato"/>
              </a:rPr>
              <a:t> (ETH </a:t>
            </a:r>
            <a:r>
              <a:rPr lang="lt-LT" sz="2400" i="0" dirty="0" err="1">
                <a:effectLst/>
                <a:latin typeface="Slack-Lato"/>
              </a:rPr>
              <a:t>Zurich</a:t>
            </a:r>
            <a:r>
              <a:rPr lang="lt-LT" sz="2400" i="0" dirty="0">
                <a:effectLst/>
                <a:latin typeface="Slack-Lato"/>
              </a:rPr>
              <a:t>, </a:t>
            </a:r>
            <a:r>
              <a:rPr lang="lt-LT" sz="2400" i="0" dirty="0" err="1">
                <a:effectLst/>
                <a:latin typeface="Slack-Lato"/>
              </a:rPr>
              <a:t>Swiss</a:t>
            </a:r>
            <a:r>
              <a:rPr lang="lt-LT" sz="2400" i="0" dirty="0">
                <a:effectLst/>
                <a:latin typeface="Slack-Lato"/>
              </a:rPr>
              <a:t> </a:t>
            </a:r>
            <a:r>
              <a:rPr lang="lt-LT" sz="2400" i="0" dirty="0" err="1">
                <a:effectLst/>
                <a:latin typeface="Slack-Lato"/>
              </a:rPr>
              <a:t>Intitute</a:t>
            </a:r>
            <a:r>
              <a:rPr lang="lt-LT" sz="2400" i="0" dirty="0">
                <a:effectLst/>
                <a:latin typeface="Slack-Lato"/>
              </a:rPr>
              <a:t> </a:t>
            </a:r>
            <a:r>
              <a:rPr lang="lt-LT" sz="2400" i="0" dirty="0" err="1">
                <a:effectLst/>
                <a:latin typeface="Slack-Lato"/>
              </a:rPr>
              <a:t>of</a:t>
            </a:r>
            <a:r>
              <a:rPr lang="lt-LT" sz="2400" i="0" dirty="0">
                <a:effectLst/>
                <a:latin typeface="Slack-Lato"/>
              </a:rPr>
              <a:t> </a:t>
            </a:r>
            <a:r>
              <a:rPr lang="lt-LT" sz="2400" i="0" dirty="0" err="1">
                <a:effectLst/>
                <a:latin typeface="Slack-Lato"/>
              </a:rPr>
              <a:t>Bioinformatics</a:t>
            </a:r>
            <a:r>
              <a:rPr lang="lt-LT" sz="2400" i="0" dirty="0">
                <a:effectLst/>
                <a:latin typeface="Slack-Lato"/>
              </a:rPr>
              <a:t>)</a:t>
            </a:r>
          </a:p>
          <a:p>
            <a:r>
              <a:rPr lang="lt-LT" sz="2400" dirty="0" err="1">
                <a:latin typeface="Slack-Lato"/>
              </a:rPr>
              <a:t>Tracy</a:t>
            </a:r>
            <a:r>
              <a:rPr lang="lt-LT" sz="2400" dirty="0">
                <a:latin typeface="Slack-Lato"/>
              </a:rPr>
              <a:t> </a:t>
            </a:r>
            <a:r>
              <a:rPr lang="lt-LT" sz="2400" dirty="0" err="1">
                <a:latin typeface="Slack-Lato"/>
              </a:rPr>
              <a:t>Heath</a:t>
            </a:r>
            <a:r>
              <a:rPr lang="lt-LT" sz="2400" dirty="0">
                <a:latin typeface="Slack-Lato"/>
              </a:rPr>
              <a:t> (</a:t>
            </a:r>
            <a:r>
              <a:rPr lang="lt-LT" sz="2400" dirty="0" err="1">
                <a:latin typeface="Slack-Lato"/>
              </a:rPr>
              <a:t>Iowa</a:t>
            </a:r>
            <a:r>
              <a:rPr lang="lt-LT" sz="2400" dirty="0">
                <a:latin typeface="Slack-Lato"/>
              </a:rPr>
              <a:t> </a:t>
            </a:r>
            <a:r>
              <a:rPr lang="lt-LT" sz="2400" dirty="0" err="1">
                <a:latin typeface="Slack-Lato"/>
              </a:rPr>
              <a:t>State</a:t>
            </a:r>
            <a:r>
              <a:rPr lang="lt-LT" sz="2400" dirty="0">
                <a:latin typeface="Slack-Lato"/>
              </a:rPr>
              <a:t> University)</a:t>
            </a:r>
            <a:endParaRPr lang="en-US" sz="2400" dirty="0"/>
          </a:p>
        </p:txBody>
      </p:sp>
      <p:sp>
        <p:nvSpPr>
          <p:cNvPr id="9" name="TextBox 8">
            <a:extLst>
              <a:ext uri="{FF2B5EF4-FFF2-40B4-BE49-F238E27FC236}">
                <a16:creationId xmlns:a16="http://schemas.microsoft.com/office/drawing/2014/main" id="{57A3FE8C-8121-9BFC-FADE-FF201561930F}"/>
              </a:ext>
            </a:extLst>
          </p:cNvPr>
          <p:cNvSpPr txBox="1"/>
          <p:nvPr/>
        </p:nvSpPr>
        <p:spPr>
          <a:xfrm>
            <a:off x="2847619" y="5759285"/>
            <a:ext cx="2619371" cy="369332"/>
          </a:xfrm>
          <a:prstGeom prst="rect">
            <a:avLst/>
          </a:prstGeom>
          <a:noFill/>
        </p:spPr>
        <p:txBody>
          <a:bodyPr wrap="none" rtlCol="0">
            <a:spAutoFit/>
          </a:bodyPr>
          <a:lstStyle/>
          <a:p>
            <a:r>
              <a:rPr lang="en-US" dirty="0"/>
              <a:t>Now logo soon to come??</a:t>
            </a:r>
          </a:p>
        </p:txBody>
      </p:sp>
    </p:spTree>
    <p:extLst>
      <p:ext uri="{BB962C8B-B14F-4D97-AF65-F5344CB8AC3E}">
        <p14:creationId xmlns:p14="http://schemas.microsoft.com/office/powerpoint/2010/main" val="91891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Callout 3">
            <a:extLst>
              <a:ext uri="{FF2B5EF4-FFF2-40B4-BE49-F238E27FC236}">
                <a16:creationId xmlns:a16="http://schemas.microsoft.com/office/drawing/2014/main" id="{31271CBA-584E-5B87-1D6D-B408AF591B7C}"/>
              </a:ext>
            </a:extLst>
          </p:cNvPr>
          <p:cNvSpPr/>
          <p:nvPr/>
        </p:nvSpPr>
        <p:spPr>
          <a:xfrm>
            <a:off x="493486" y="522514"/>
            <a:ext cx="3933371" cy="1168174"/>
          </a:xfrm>
          <a:prstGeom prst="wedgeEllipseCallout">
            <a:avLst>
              <a:gd name="adj1" fmla="val 43743"/>
              <a:gd name="adj2" fmla="val 5753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A7CCD-0A37-F614-C2B8-43834DC5F9D9}"/>
              </a:ext>
            </a:extLst>
          </p:cNvPr>
          <p:cNvSpPr>
            <a:spLocks noGrp="1"/>
          </p:cNvSpPr>
          <p:nvPr>
            <p:ph type="title"/>
          </p:nvPr>
        </p:nvSpPr>
        <p:spPr>
          <a:xfrm>
            <a:off x="1182914" y="443819"/>
            <a:ext cx="10515600" cy="1325563"/>
          </a:xfrm>
        </p:spPr>
        <p:txBody>
          <a:bodyPr/>
          <a:lstStyle/>
          <a:p>
            <a:r>
              <a:rPr lang="en-US" dirty="0">
                <a:solidFill>
                  <a:schemeClr val="bg1"/>
                </a:solidFill>
              </a:rPr>
              <a:t>Questions?</a:t>
            </a:r>
          </a:p>
        </p:txBody>
      </p:sp>
      <p:pic>
        <p:nvPicPr>
          <p:cNvPr id="1026" name="Picture 2" descr="Horseshoe Crabs - Facts, Diet &amp; Habitat Information">
            <a:extLst>
              <a:ext uri="{FF2B5EF4-FFF2-40B4-BE49-F238E27FC236}">
                <a16:creationId xmlns:a16="http://schemas.microsoft.com/office/drawing/2014/main" id="{75DF86EB-B283-C993-6FA2-32B94DA25B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94" t="19460" r="12688" b="19639"/>
          <a:stretch/>
        </p:blipFill>
        <p:spPr bwMode="auto">
          <a:xfrm>
            <a:off x="1001485" y="2002972"/>
            <a:ext cx="4862286" cy="2452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FAFD075-1212-B77D-88FE-9E2B38294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3441" y="5540879"/>
            <a:ext cx="776517" cy="631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918CA6-CF68-A055-0E5D-8D493CCB9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0947" y="5468255"/>
            <a:ext cx="776516" cy="776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1F8C47-7594-4B01-6A84-F091FB5755D8}"/>
              </a:ext>
            </a:extLst>
          </p:cNvPr>
          <p:cNvSpPr txBox="1"/>
          <p:nvPr/>
        </p:nvSpPr>
        <p:spPr>
          <a:xfrm>
            <a:off x="9750500" y="6469060"/>
            <a:ext cx="1160895" cy="369332"/>
          </a:xfrm>
          <a:prstGeom prst="rect">
            <a:avLst/>
          </a:prstGeom>
          <a:noFill/>
        </p:spPr>
        <p:txBody>
          <a:bodyPr wrap="none" rtlCol="0">
            <a:spAutoFit/>
          </a:bodyPr>
          <a:lstStyle/>
          <a:p>
            <a:r>
              <a:rPr lang="en-US" b="1" dirty="0" err="1"/>
              <a:t>brpetrucci</a:t>
            </a:r>
            <a:endParaRPr lang="en-US" b="1" dirty="0"/>
          </a:p>
        </p:txBody>
      </p:sp>
      <p:pic>
        <p:nvPicPr>
          <p:cNvPr id="6" name="Picture 5">
            <a:extLst>
              <a:ext uri="{FF2B5EF4-FFF2-40B4-BE49-F238E27FC236}">
                <a16:creationId xmlns:a16="http://schemas.microsoft.com/office/drawing/2014/main" id="{B8F4970B-350E-95B8-2520-0C725AF32467}"/>
              </a:ext>
            </a:extLst>
          </p:cNvPr>
          <p:cNvPicPr>
            <a:picLocks noChangeAspect="1"/>
          </p:cNvPicPr>
          <p:nvPr/>
        </p:nvPicPr>
        <p:blipFill>
          <a:blip r:embed="rId6"/>
          <a:stretch>
            <a:fillRect/>
          </a:stretch>
        </p:blipFill>
        <p:spPr>
          <a:xfrm>
            <a:off x="7123217" y="957318"/>
            <a:ext cx="4149375" cy="4149375"/>
          </a:xfrm>
          <a:prstGeom prst="rect">
            <a:avLst/>
          </a:prstGeom>
        </p:spPr>
      </p:pic>
      <p:pic>
        <p:nvPicPr>
          <p:cNvPr id="3" name="Picture 2">
            <a:extLst>
              <a:ext uri="{FF2B5EF4-FFF2-40B4-BE49-F238E27FC236}">
                <a16:creationId xmlns:a16="http://schemas.microsoft.com/office/drawing/2014/main" id="{534CEC67-C36C-C31D-6570-F6E738594C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0612" y="5607212"/>
            <a:ext cx="662605" cy="49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436C38-C139-92B0-6AA4-04BE167E8416}"/>
              </a:ext>
            </a:extLst>
          </p:cNvPr>
          <p:cNvSpPr txBox="1"/>
          <p:nvPr/>
        </p:nvSpPr>
        <p:spPr>
          <a:xfrm>
            <a:off x="5559751" y="6438282"/>
            <a:ext cx="2464329" cy="400110"/>
          </a:xfrm>
          <a:prstGeom prst="rect">
            <a:avLst/>
          </a:prstGeom>
          <a:noFill/>
        </p:spPr>
        <p:txBody>
          <a:bodyPr wrap="none" rtlCol="0">
            <a:spAutoFit/>
          </a:bodyPr>
          <a:lstStyle/>
          <a:p>
            <a:r>
              <a:rPr lang="en-US" sz="2000" b="1" dirty="0" err="1"/>
              <a:t>petrucci@iastate.edu</a:t>
            </a:r>
            <a:endParaRPr lang="en-US" sz="2000" b="1" dirty="0"/>
          </a:p>
        </p:txBody>
      </p:sp>
    </p:spTree>
    <p:extLst>
      <p:ext uri="{BB962C8B-B14F-4D97-AF65-F5344CB8AC3E}">
        <p14:creationId xmlns:p14="http://schemas.microsoft.com/office/powerpoint/2010/main" val="12045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y wolf | Size, Habitat, Diet, Predators, &amp; Facts | Britannica">
            <a:extLst>
              <a:ext uri="{FF2B5EF4-FFF2-40B4-BE49-F238E27FC236}">
                <a16:creationId xmlns:a16="http://schemas.microsoft.com/office/drawing/2014/main" id="{12C2A50F-64C0-A71F-2114-ECA431FE2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922565"/>
            <a:ext cx="7569200" cy="50128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ulpes vulpes (Pacific Northwest Fauna) · iNaturalist">
            <a:extLst>
              <a:ext uri="{FF2B5EF4-FFF2-40B4-BE49-F238E27FC236}">
                <a16:creationId xmlns:a16="http://schemas.microsoft.com/office/drawing/2014/main" id="{50EB63EF-35FD-9046-ACF8-C958839DA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964" y="644887"/>
            <a:ext cx="8360072" cy="5568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ntre carros e plantações, lobo-guará luta para sobreviver no que resta do  Cerrado | National Geographic">
            <a:extLst>
              <a:ext uri="{FF2B5EF4-FFF2-40B4-BE49-F238E27FC236}">
                <a16:creationId xmlns:a16="http://schemas.microsoft.com/office/drawing/2014/main" id="{44731BB1-7925-851D-2165-77AB4EB93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99" y="322381"/>
            <a:ext cx="9302593" cy="62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Bone-Crusher (Borophagus hilli) (U.S. National Park Service)">
            <a:extLst>
              <a:ext uri="{FF2B5EF4-FFF2-40B4-BE49-F238E27FC236}">
                <a16:creationId xmlns:a16="http://schemas.microsoft.com/office/drawing/2014/main" id="{D5ACE438-B01D-61A2-F1F9-B52EB9908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815" y="428941"/>
            <a:ext cx="10104359" cy="6000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6B4587C5-9305-738F-3BAD-234260333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3676" y="294799"/>
            <a:ext cx="7964636" cy="62683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Falkland Islands wolf - Wikipedia">
            <a:extLst>
              <a:ext uri="{FF2B5EF4-FFF2-40B4-BE49-F238E27FC236}">
                <a16:creationId xmlns:a16="http://schemas.microsoft.com/office/drawing/2014/main" id="{FC720B82-B2D7-D68E-40C5-83CEF9C318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394" y="0"/>
            <a:ext cx="7569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E3C6-B9ED-61CC-5F4E-C4692553CC62}"/>
              </a:ext>
            </a:extLst>
          </p:cNvPr>
          <p:cNvSpPr>
            <a:spLocks noGrp="1"/>
          </p:cNvSpPr>
          <p:nvPr>
            <p:ph type="title"/>
          </p:nvPr>
        </p:nvSpPr>
        <p:spPr/>
        <p:txBody>
          <a:bodyPr/>
          <a:lstStyle/>
          <a:p>
            <a:r>
              <a:rPr lang="en-US" dirty="0"/>
              <a:t>How does diet affect extinction in Canidae?</a:t>
            </a:r>
          </a:p>
        </p:txBody>
      </p:sp>
      <p:sp>
        <p:nvSpPr>
          <p:cNvPr id="3" name="Content Placeholder 2">
            <a:extLst>
              <a:ext uri="{FF2B5EF4-FFF2-40B4-BE49-F238E27FC236}">
                <a16:creationId xmlns:a16="http://schemas.microsoft.com/office/drawing/2014/main" id="{4EE5236B-F9B4-9B58-0D57-F77A563285BB}"/>
              </a:ext>
            </a:extLst>
          </p:cNvPr>
          <p:cNvSpPr>
            <a:spLocks noGrp="1"/>
          </p:cNvSpPr>
          <p:nvPr>
            <p:ph idx="1"/>
          </p:nvPr>
        </p:nvSpPr>
        <p:spPr>
          <a:xfrm>
            <a:off x="0" y="1825624"/>
            <a:ext cx="4886404" cy="5032375"/>
          </a:xfrm>
        </p:spPr>
        <p:txBody>
          <a:bodyPr>
            <a:normAutofit/>
          </a:bodyPr>
          <a:lstStyle/>
          <a:p>
            <a:r>
              <a:rPr lang="en-US" dirty="0"/>
              <a:t>Canidae has a large diversity of dietary strategies</a:t>
            </a:r>
          </a:p>
          <a:p>
            <a:endParaRPr lang="en-US" dirty="0"/>
          </a:p>
          <a:p>
            <a:r>
              <a:rPr lang="en-US" dirty="0"/>
              <a:t>Is </a:t>
            </a:r>
            <a:r>
              <a:rPr lang="en-US" dirty="0" err="1"/>
              <a:t>hypercanivory</a:t>
            </a:r>
            <a:r>
              <a:rPr lang="en-US" dirty="0"/>
              <a:t> an evolutionary dead-end?</a:t>
            </a:r>
          </a:p>
          <a:p>
            <a:endParaRPr lang="en-US" dirty="0"/>
          </a:p>
          <a:p>
            <a:r>
              <a:rPr lang="en-US" dirty="0" err="1"/>
              <a:t>Balisi</a:t>
            </a:r>
            <a:r>
              <a:rPr lang="en-US" dirty="0"/>
              <a:t> &amp; Van-</a:t>
            </a:r>
            <a:r>
              <a:rPr lang="en-US" dirty="0" err="1"/>
              <a:t>Valkenburgh</a:t>
            </a:r>
            <a:r>
              <a:rPr lang="en-US" dirty="0"/>
              <a:t> 2020: </a:t>
            </a:r>
            <a:r>
              <a:rPr lang="en-US" dirty="0" err="1"/>
              <a:t>hypercanivory</a:t>
            </a:r>
            <a:r>
              <a:rPr lang="en-US" dirty="0"/>
              <a:t> acts on clade level, but not species level </a:t>
            </a:r>
          </a:p>
        </p:txBody>
      </p:sp>
      <p:pic>
        <p:nvPicPr>
          <p:cNvPr id="1026" name="Picture 2">
            <a:extLst>
              <a:ext uri="{FF2B5EF4-FFF2-40B4-BE49-F238E27FC236}">
                <a16:creationId xmlns:a16="http://schemas.microsoft.com/office/drawing/2014/main" id="{7399864E-1B87-E242-4649-7D1574A74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384" y="2326662"/>
            <a:ext cx="7052768" cy="3102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95A262-DACF-49D2-BCE2-1A6B0F35CA0E}"/>
              </a:ext>
            </a:extLst>
          </p:cNvPr>
          <p:cNvSpPr txBox="1"/>
          <p:nvPr/>
        </p:nvSpPr>
        <p:spPr>
          <a:xfrm>
            <a:off x="7433421" y="5428778"/>
            <a:ext cx="1242841" cy="369332"/>
          </a:xfrm>
          <a:prstGeom prst="rect">
            <a:avLst/>
          </a:prstGeom>
          <a:noFill/>
        </p:spPr>
        <p:txBody>
          <a:bodyPr wrap="none" rtlCol="0">
            <a:spAutoFit/>
          </a:bodyPr>
          <a:lstStyle/>
          <a:p>
            <a:r>
              <a:rPr lang="en-US" dirty="0"/>
              <a:t>Slater 2015</a:t>
            </a:r>
          </a:p>
        </p:txBody>
      </p:sp>
      <p:sp>
        <p:nvSpPr>
          <p:cNvPr id="5" name="TextBox 4">
            <a:extLst>
              <a:ext uri="{FF2B5EF4-FFF2-40B4-BE49-F238E27FC236}">
                <a16:creationId xmlns:a16="http://schemas.microsoft.com/office/drawing/2014/main" id="{99966C10-F765-75F2-9D90-104162ADE069}"/>
              </a:ext>
            </a:extLst>
          </p:cNvPr>
          <p:cNvSpPr txBox="1"/>
          <p:nvPr/>
        </p:nvSpPr>
        <p:spPr>
          <a:xfrm>
            <a:off x="5163499" y="5560484"/>
            <a:ext cx="1824859" cy="369332"/>
          </a:xfrm>
          <a:prstGeom prst="rect">
            <a:avLst/>
          </a:prstGeom>
          <a:noFill/>
        </p:spPr>
        <p:txBody>
          <a:bodyPr wrap="none" rtlCol="0">
            <a:spAutoFit/>
          </a:bodyPr>
          <a:lstStyle/>
          <a:p>
            <a:r>
              <a:rPr lang="en-US" dirty="0"/>
              <a:t>&gt;70% vertebrates</a:t>
            </a:r>
          </a:p>
        </p:txBody>
      </p:sp>
      <p:sp>
        <p:nvSpPr>
          <p:cNvPr id="6" name="TextBox 5">
            <a:extLst>
              <a:ext uri="{FF2B5EF4-FFF2-40B4-BE49-F238E27FC236}">
                <a16:creationId xmlns:a16="http://schemas.microsoft.com/office/drawing/2014/main" id="{25DDED07-2CC8-2525-0776-CCF2BB9DE303}"/>
              </a:ext>
            </a:extLst>
          </p:cNvPr>
          <p:cNvSpPr txBox="1"/>
          <p:nvPr/>
        </p:nvSpPr>
        <p:spPr>
          <a:xfrm>
            <a:off x="5163498" y="5929816"/>
            <a:ext cx="2014013" cy="369332"/>
          </a:xfrm>
          <a:prstGeom prst="rect">
            <a:avLst/>
          </a:prstGeom>
          <a:noFill/>
        </p:spPr>
        <p:txBody>
          <a:bodyPr wrap="none" rtlCol="0">
            <a:spAutoFit/>
          </a:bodyPr>
          <a:lstStyle/>
          <a:p>
            <a:r>
              <a:rPr lang="en-US" dirty="0"/>
              <a:t>50-70% vertebrates</a:t>
            </a:r>
          </a:p>
        </p:txBody>
      </p:sp>
      <p:sp>
        <p:nvSpPr>
          <p:cNvPr id="7" name="TextBox 6">
            <a:extLst>
              <a:ext uri="{FF2B5EF4-FFF2-40B4-BE49-F238E27FC236}">
                <a16:creationId xmlns:a16="http://schemas.microsoft.com/office/drawing/2014/main" id="{995A8DF6-EE68-2A82-E714-3BE244114A06}"/>
              </a:ext>
            </a:extLst>
          </p:cNvPr>
          <p:cNvSpPr txBox="1"/>
          <p:nvPr/>
        </p:nvSpPr>
        <p:spPr>
          <a:xfrm>
            <a:off x="5163498" y="6308209"/>
            <a:ext cx="1824859" cy="369332"/>
          </a:xfrm>
          <a:prstGeom prst="rect">
            <a:avLst/>
          </a:prstGeom>
          <a:noFill/>
        </p:spPr>
        <p:txBody>
          <a:bodyPr wrap="none" rtlCol="0">
            <a:spAutoFit/>
          </a:bodyPr>
          <a:lstStyle/>
          <a:p>
            <a:r>
              <a:rPr lang="en-US" dirty="0"/>
              <a:t>&lt;50% vertebrates</a:t>
            </a:r>
          </a:p>
        </p:txBody>
      </p:sp>
      <p:sp>
        <p:nvSpPr>
          <p:cNvPr id="8" name="Oval 7">
            <a:extLst>
              <a:ext uri="{FF2B5EF4-FFF2-40B4-BE49-F238E27FC236}">
                <a16:creationId xmlns:a16="http://schemas.microsoft.com/office/drawing/2014/main" id="{9DC1E2FF-011C-85DB-96F0-B7F0252A68C3}"/>
              </a:ext>
            </a:extLst>
          </p:cNvPr>
          <p:cNvSpPr/>
          <p:nvPr/>
        </p:nvSpPr>
        <p:spPr>
          <a:xfrm flipH="1">
            <a:off x="4933511" y="5653710"/>
            <a:ext cx="182880" cy="182880"/>
          </a:xfrm>
          <a:prstGeom prst="ellipse">
            <a:avLst/>
          </a:prstGeom>
          <a:solidFill>
            <a:srgbClr val="F8030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13478A-65E8-5A8D-E343-1D1BB284C848}"/>
              </a:ext>
            </a:extLst>
          </p:cNvPr>
          <p:cNvSpPr/>
          <p:nvPr/>
        </p:nvSpPr>
        <p:spPr>
          <a:xfrm flipH="1">
            <a:off x="4933511" y="6023042"/>
            <a:ext cx="182880" cy="182880"/>
          </a:xfrm>
          <a:prstGeom prst="ellipse">
            <a:avLst/>
          </a:prstGeom>
          <a:solidFill>
            <a:srgbClr val="050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8A1D60-D95F-EBBE-51C6-94541569CACB}"/>
              </a:ext>
            </a:extLst>
          </p:cNvPr>
          <p:cNvSpPr/>
          <p:nvPr/>
        </p:nvSpPr>
        <p:spPr>
          <a:xfrm flipH="1">
            <a:off x="4933511" y="6401435"/>
            <a:ext cx="182880" cy="182880"/>
          </a:xfrm>
          <a:prstGeom prst="ellipse">
            <a:avLst/>
          </a:prstGeom>
          <a:solidFill>
            <a:srgbClr val="01EA0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08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07C-3AEA-2260-BB2E-6DF12502473F}"/>
              </a:ext>
            </a:extLst>
          </p:cNvPr>
          <p:cNvSpPr>
            <a:spLocks noGrp="1"/>
          </p:cNvSpPr>
          <p:nvPr>
            <p:ph type="title"/>
          </p:nvPr>
        </p:nvSpPr>
        <p:spPr/>
        <p:txBody>
          <a:bodyPr/>
          <a:lstStyle/>
          <a:p>
            <a:r>
              <a:rPr lang="en-US" dirty="0"/>
              <a:t>State-dependent diversification models</a:t>
            </a:r>
          </a:p>
        </p:txBody>
      </p:sp>
      <p:sp>
        <p:nvSpPr>
          <p:cNvPr id="3" name="Content Placeholder 2">
            <a:extLst>
              <a:ext uri="{FF2B5EF4-FFF2-40B4-BE49-F238E27FC236}">
                <a16:creationId xmlns:a16="http://schemas.microsoft.com/office/drawing/2014/main" id="{060A3A00-D3C6-04B2-0585-29AD6C31A2EF}"/>
              </a:ext>
            </a:extLst>
          </p:cNvPr>
          <p:cNvSpPr>
            <a:spLocks noGrp="1"/>
          </p:cNvSpPr>
          <p:nvPr>
            <p:ph idx="1"/>
          </p:nvPr>
        </p:nvSpPr>
        <p:spPr>
          <a:xfrm>
            <a:off x="6955435" y="1825625"/>
            <a:ext cx="5051685" cy="4351338"/>
          </a:xfrm>
        </p:spPr>
        <p:txBody>
          <a:bodyPr>
            <a:normAutofit/>
          </a:bodyPr>
          <a:lstStyle/>
          <a:p>
            <a:r>
              <a:rPr lang="en-US" dirty="0" err="1"/>
              <a:t>BiSSE</a:t>
            </a:r>
            <a:r>
              <a:rPr lang="en-US" dirty="0"/>
              <a:t>: Binary trait effects diversification rates</a:t>
            </a:r>
          </a:p>
          <a:p>
            <a:endParaRPr lang="en-US" dirty="0"/>
          </a:p>
          <a:p>
            <a:r>
              <a:rPr lang="en-US" dirty="0" err="1"/>
              <a:t>HiSSE</a:t>
            </a:r>
            <a:r>
              <a:rPr lang="en-US" dirty="0"/>
              <a:t>: Observed trait + hidden trait affects rates</a:t>
            </a:r>
          </a:p>
          <a:p>
            <a:endParaRPr lang="en-US" dirty="0"/>
          </a:p>
          <a:p>
            <a:r>
              <a:rPr lang="en-US" dirty="0"/>
              <a:t>SSE models have a false-positive problem</a:t>
            </a:r>
          </a:p>
        </p:txBody>
      </p:sp>
      <p:pic>
        <p:nvPicPr>
          <p:cNvPr id="4" name="Content Placeholder 4">
            <a:extLst>
              <a:ext uri="{FF2B5EF4-FFF2-40B4-BE49-F238E27FC236}">
                <a16:creationId xmlns:a16="http://schemas.microsoft.com/office/drawing/2014/main" id="{D35306DA-9F5E-70FF-9BCC-35342233ADA2}"/>
              </a:ext>
            </a:extLst>
          </p:cNvPr>
          <p:cNvPicPr>
            <a:picLocks noChangeAspect="1"/>
          </p:cNvPicPr>
          <p:nvPr/>
        </p:nvPicPr>
        <p:blipFill rotWithShape="1">
          <a:blip r:embed="rId3"/>
          <a:srcRect l="10856" t="4410" r="42420" b="78714"/>
          <a:stretch/>
        </p:blipFill>
        <p:spPr>
          <a:xfrm>
            <a:off x="510698" y="2497159"/>
            <a:ext cx="5903498" cy="1863682"/>
          </a:xfrm>
          <a:prstGeom prst="rect">
            <a:avLst/>
          </a:prstGeom>
        </p:spPr>
      </p:pic>
      <p:pic>
        <p:nvPicPr>
          <p:cNvPr id="8" name="Picture 7">
            <a:extLst>
              <a:ext uri="{FF2B5EF4-FFF2-40B4-BE49-F238E27FC236}">
                <a16:creationId xmlns:a16="http://schemas.microsoft.com/office/drawing/2014/main" id="{2271CC35-BABF-1911-2570-EE448D74CCDC}"/>
              </a:ext>
            </a:extLst>
          </p:cNvPr>
          <p:cNvPicPr>
            <a:picLocks noChangeAspect="1"/>
          </p:cNvPicPr>
          <p:nvPr/>
        </p:nvPicPr>
        <p:blipFill rotWithShape="1">
          <a:blip r:embed="rId3"/>
          <a:srcRect l="8804" t="46342" r="34607" b="19674"/>
          <a:stretch/>
        </p:blipFill>
        <p:spPr>
          <a:xfrm>
            <a:off x="331969" y="2700630"/>
            <a:ext cx="6623466" cy="3476333"/>
          </a:xfrm>
          <a:prstGeom prst="rect">
            <a:avLst/>
          </a:prstGeom>
        </p:spPr>
      </p:pic>
      <p:grpSp>
        <p:nvGrpSpPr>
          <p:cNvPr id="14" name="Group 13">
            <a:extLst>
              <a:ext uri="{FF2B5EF4-FFF2-40B4-BE49-F238E27FC236}">
                <a16:creationId xmlns:a16="http://schemas.microsoft.com/office/drawing/2014/main" id="{A9821CF0-4290-052B-E1B8-49AD84317E3B}"/>
              </a:ext>
            </a:extLst>
          </p:cNvPr>
          <p:cNvGrpSpPr/>
          <p:nvPr/>
        </p:nvGrpSpPr>
        <p:grpSpPr>
          <a:xfrm>
            <a:off x="1280405" y="1903670"/>
            <a:ext cx="4445062" cy="1448624"/>
            <a:chOff x="1342397" y="1903670"/>
            <a:chExt cx="4445062" cy="1448624"/>
          </a:xfrm>
        </p:grpSpPr>
        <p:cxnSp>
          <p:nvCxnSpPr>
            <p:cNvPr id="10" name="Straight Arrow Connector 9">
              <a:extLst>
                <a:ext uri="{FF2B5EF4-FFF2-40B4-BE49-F238E27FC236}">
                  <a16:creationId xmlns:a16="http://schemas.microsoft.com/office/drawing/2014/main" id="{BD231F15-5ECD-4A6F-E315-03F6C3498AC1}"/>
                </a:ext>
              </a:extLst>
            </p:cNvPr>
            <p:cNvCxnSpPr>
              <a:cxnSpLocks/>
            </p:cNvCxnSpPr>
            <p:nvPr/>
          </p:nvCxnSpPr>
          <p:spPr>
            <a:xfrm flipV="1">
              <a:off x="2263515" y="2278504"/>
              <a:ext cx="0" cy="1064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4A3954-CF73-3B85-4A64-FA39EF1B3977}"/>
                </a:ext>
              </a:extLst>
            </p:cNvPr>
            <p:cNvSpPr txBox="1"/>
            <p:nvPr/>
          </p:nvSpPr>
          <p:spPr>
            <a:xfrm>
              <a:off x="1342397" y="1903670"/>
              <a:ext cx="1874296" cy="369332"/>
            </a:xfrm>
            <a:prstGeom prst="rect">
              <a:avLst/>
            </a:prstGeom>
            <a:noFill/>
            <a:ln w="28575">
              <a:solidFill>
                <a:schemeClr val="tx1"/>
              </a:solidFill>
            </a:ln>
          </p:spPr>
          <p:txBody>
            <a:bodyPr wrap="none" rtlCol="0">
              <a:spAutoFit/>
            </a:bodyPr>
            <a:lstStyle/>
            <a:p>
              <a:r>
                <a:rPr lang="en-US" b="1" dirty="0" err="1"/>
                <a:t>Hypercarnivorous</a:t>
              </a:r>
              <a:endParaRPr lang="en-US" b="1" dirty="0"/>
            </a:p>
          </p:txBody>
        </p:sp>
        <p:sp>
          <p:nvSpPr>
            <p:cNvPr id="12" name="TextBox 11">
              <a:extLst>
                <a:ext uri="{FF2B5EF4-FFF2-40B4-BE49-F238E27FC236}">
                  <a16:creationId xmlns:a16="http://schemas.microsoft.com/office/drawing/2014/main" id="{01A906B4-BFF5-C9A6-6B00-5657F33E313C}"/>
                </a:ext>
              </a:extLst>
            </p:cNvPr>
            <p:cNvSpPr txBox="1"/>
            <p:nvPr/>
          </p:nvSpPr>
          <p:spPr>
            <a:xfrm>
              <a:off x="3470093" y="1914845"/>
              <a:ext cx="2317366" cy="369332"/>
            </a:xfrm>
            <a:prstGeom prst="rect">
              <a:avLst/>
            </a:prstGeom>
            <a:noFill/>
            <a:ln w="28575">
              <a:solidFill>
                <a:schemeClr val="tx1"/>
              </a:solidFill>
            </a:ln>
          </p:spPr>
          <p:txBody>
            <a:bodyPr wrap="none" rtlCol="0">
              <a:spAutoFit/>
            </a:bodyPr>
            <a:lstStyle/>
            <a:p>
              <a:r>
                <a:rPr lang="en-US" b="1" dirty="0"/>
                <a:t>Non-</a:t>
              </a:r>
              <a:r>
                <a:rPr lang="en-US" b="1" dirty="0" err="1"/>
                <a:t>hypercarnivorous</a:t>
              </a:r>
              <a:endParaRPr lang="en-US" b="1" dirty="0"/>
            </a:p>
          </p:txBody>
        </p:sp>
        <p:cxnSp>
          <p:nvCxnSpPr>
            <p:cNvPr id="13" name="Straight Arrow Connector 12">
              <a:extLst>
                <a:ext uri="{FF2B5EF4-FFF2-40B4-BE49-F238E27FC236}">
                  <a16:creationId xmlns:a16="http://schemas.microsoft.com/office/drawing/2014/main" id="{6F8E1782-2A69-3715-2E1D-CF3B28E98EB5}"/>
                </a:ext>
              </a:extLst>
            </p:cNvPr>
            <p:cNvCxnSpPr/>
            <p:nvPr/>
          </p:nvCxnSpPr>
          <p:spPr>
            <a:xfrm flipV="1">
              <a:off x="4484558" y="2287992"/>
              <a:ext cx="0" cy="1064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60B761-076D-CB72-ED68-C48DFBFCB768}"/>
              </a:ext>
            </a:extLst>
          </p:cNvPr>
          <p:cNvSpPr txBox="1"/>
          <p:nvPr/>
        </p:nvSpPr>
        <p:spPr>
          <a:xfrm>
            <a:off x="7603613" y="6488668"/>
            <a:ext cx="4639603" cy="369332"/>
          </a:xfrm>
          <a:prstGeom prst="rect">
            <a:avLst/>
          </a:prstGeom>
          <a:noFill/>
        </p:spPr>
        <p:txBody>
          <a:bodyPr wrap="none" rtlCol="0">
            <a:spAutoFit/>
          </a:bodyPr>
          <a:lstStyle/>
          <a:p>
            <a:r>
              <a:rPr lang="en-US" dirty="0"/>
              <a:t>Maddison et al 2007; Beaulieu &amp; O’Meara 2016</a:t>
            </a:r>
          </a:p>
        </p:txBody>
      </p:sp>
      <p:sp>
        <p:nvSpPr>
          <p:cNvPr id="6" name="TextBox 5">
            <a:extLst>
              <a:ext uri="{FF2B5EF4-FFF2-40B4-BE49-F238E27FC236}">
                <a16:creationId xmlns:a16="http://schemas.microsoft.com/office/drawing/2014/main" id="{CC332A81-0F08-55A0-D692-573D9383CC85}"/>
              </a:ext>
            </a:extLst>
          </p:cNvPr>
          <p:cNvSpPr txBox="1"/>
          <p:nvPr/>
        </p:nvSpPr>
        <p:spPr>
          <a:xfrm>
            <a:off x="1834867" y="6119336"/>
            <a:ext cx="2639667" cy="369332"/>
          </a:xfrm>
          <a:prstGeom prst="rect">
            <a:avLst/>
          </a:prstGeom>
          <a:noFill/>
        </p:spPr>
        <p:txBody>
          <a:bodyPr wrap="square" rtlCol="0">
            <a:spAutoFit/>
          </a:bodyPr>
          <a:lstStyle/>
          <a:p>
            <a:r>
              <a:rPr lang="en-US" dirty="0"/>
              <a:t>Diagrams by Lucy </a:t>
            </a:r>
            <a:r>
              <a:rPr lang="en-US" dirty="0" err="1"/>
              <a:t>Hiegata</a:t>
            </a:r>
            <a:endParaRPr lang="en-US" dirty="0"/>
          </a:p>
        </p:txBody>
      </p:sp>
    </p:spTree>
    <p:extLst>
      <p:ext uri="{BB962C8B-B14F-4D97-AF65-F5344CB8AC3E}">
        <p14:creationId xmlns:p14="http://schemas.microsoft.com/office/powerpoint/2010/main" val="414389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9BC5-B4A7-270A-052E-8B1F6B46CE0C}"/>
              </a:ext>
            </a:extLst>
          </p:cNvPr>
          <p:cNvSpPr>
            <a:spLocks noGrp="1"/>
          </p:cNvSpPr>
          <p:nvPr>
            <p:ph type="title"/>
          </p:nvPr>
        </p:nvSpPr>
        <p:spPr>
          <a:xfrm>
            <a:off x="267326" y="365125"/>
            <a:ext cx="10515600" cy="1325563"/>
          </a:xfrm>
        </p:spPr>
        <p:txBody>
          <a:bodyPr/>
          <a:lstStyle/>
          <a:p>
            <a:r>
              <a:rPr lang="en-US" dirty="0"/>
              <a:t>Fossil data are necessary</a:t>
            </a:r>
          </a:p>
        </p:txBody>
      </p:sp>
      <p:sp>
        <p:nvSpPr>
          <p:cNvPr id="3" name="Content Placeholder 2">
            <a:extLst>
              <a:ext uri="{FF2B5EF4-FFF2-40B4-BE49-F238E27FC236}">
                <a16:creationId xmlns:a16="http://schemas.microsoft.com/office/drawing/2014/main" id="{70F49983-9761-3808-480D-AD6897A669E8}"/>
              </a:ext>
            </a:extLst>
          </p:cNvPr>
          <p:cNvSpPr>
            <a:spLocks noGrp="1"/>
          </p:cNvSpPr>
          <p:nvPr>
            <p:ph idx="1"/>
          </p:nvPr>
        </p:nvSpPr>
        <p:spPr>
          <a:xfrm>
            <a:off x="119921" y="1825625"/>
            <a:ext cx="4612155" cy="4351338"/>
          </a:xfrm>
        </p:spPr>
        <p:txBody>
          <a:bodyPr>
            <a:normAutofit/>
          </a:bodyPr>
          <a:lstStyle/>
          <a:p>
            <a:r>
              <a:rPr lang="en-US" dirty="0"/>
              <a:t>Without fossils, extinction-rate estimates are inaccurate</a:t>
            </a:r>
          </a:p>
          <a:p>
            <a:endParaRPr lang="en-US" dirty="0"/>
          </a:p>
          <a:p>
            <a:endParaRPr lang="en-US" dirty="0"/>
          </a:p>
          <a:p>
            <a:r>
              <a:rPr lang="en-US" dirty="0"/>
              <a:t>Increasing fossil sampling leads to increasing precision and accuracy</a:t>
            </a:r>
          </a:p>
        </p:txBody>
      </p:sp>
      <p:pic>
        <p:nvPicPr>
          <p:cNvPr id="21" name="Picture 20">
            <a:extLst>
              <a:ext uri="{FF2B5EF4-FFF2-40B4-BE49-F238E27FC236}">
                <a16:creationId xmlns:a16="http://schemas.microsoft.com/office/drawing/2014/main" id="{160F2825-C9F2-FD93-0207-AF7C3FC8F36E}"/>
              </a:ext>
            </a:extLst>
          </p:cNvPr>
          <p:cNvPicPr>
            <a:picLocks noChangeAspect="1"/>
          </p:cNvPicPr>
          <p:nvPr/>
        </p:nvPicPr>
        <p:blipFill>
          <a:blip r:embed="rId3"/>
          <a:stretch>
            <a:fillRect/>
          </a:stretch>
        </p:blipFill>
        <p:spPr>
          <a:xfrm>
            <a:off x="4732076" y="1748928"/>
            <a:ext cx="7459924" cy="4504731"/>
          </a:xfrm>
          <a:prstGeom prst="rect">
            <a:avLst/>
          </a:prstGeom>
        </p:spPr>
      </p:pic>
      <p:sp>
        <p:nvSpPr>
          <p:cNvPr id="22" name="TextBox 21">
            <a:extLst>
              <a:ext uri="{FF2B5EF4-FFF2-40B4-BE49-F238E27FC236}">
                <a16:creationId xmlns:a16="http://schemas.microsoft.com/office/drawing/2014/main" id="{998871B0-3E1D-8804-CD14-98B30D1511A3}"/>
              </a:ext>
            </a:extLst>
          </p:cNvPr>
          <p:cNvSpPr txBox="1"/>
          <p:nvPr/>
        </p:nvSpPr>
        <p:spPr>
          <a:xfrm>
            <a:off x="6415088" y="6492875"/>
            <a:ext cx="5784408" cy="369332"/>
          </a:xfrm>
          <a:prstGeom prst="rect">
            <a:avLst/>
          </a:prstGeom>
          <a:noFill/>
        </p:spPr>
        <p:txBody>
          <a:bodyPr wrap="square" rtlCol="0">
            <a:spAutoFit/>
          </a:bodyPr>
          <a:lstStyle/>
          <a:p>
            <a:r>
              <a:rPr lang="en-US" dirty="0"/>
              <a:t>do Rosario Petrucci et al, Royal Proceedings B, </a:t>
            </a:r>
            <a:r>
              <a:rPr lang="en-US" i="1" dirty="0"/>
              <a:t>out Feb. 13</a:t>
            </a:r>
            <a:r>
              <a:rPr lang="en-US" i="1" baseline="30000" dirty="0"/>
              <a:t>th</a:t>
            </a:r>
            <a:r>
              <a:rPr lang="en-US" i="1" dirty="0"/>
              <a:t>!</a:t>
            </a:r>
            <a:endParaRPr lang="en-US" dirty="0"/>
          </a:p>
        </p:txBody>
      </p:sp>
      <p:sp>
        <p:nvSpPr>
          <p:cNvPr id="23" name="Rectangle 22">
            <a:extLst>
              <a:ext uri="{FF2B5EF4-FFF2-40B4-BE49-F238E27FC236}">
                <a16:creationId xmlns:a16="http://schemas.microsoft.com/office/drawing/2014/main" id="{14878BF8-D3ED-BDE2-C857-8C3FC7681C94}"/>
              </a:ext>
            </a:extLst>
          </p:cNvPr>
          <p:cNvSpPr/>
          <p:nvPr/>
        </p:nvSpPr>
        <p:spPr>
          <a:xfrm>
            <a:off x="4732076" y="4032355"/>
            <a:ext cx="6345655" cy="22213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8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Fossilized-birth death (FBD)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6CD15B-B850-D971-B8DE-537B89309B13}"/>
                  </a:ext>
                </a:extLst>
              </p:cNvPr>
              <p:cNvSpPr>
                <a:spLocks noGrp="1"/>
              </p:cNvSpPr>
              <p:nvPr>
                <p:ph idx="1"/>
              </p:nvPr>
            </p:nvSpPr>
            <p:spPr>
              <a:xfrm>
                <a:off x="5306518" y="1825625"/>
                <a:ext cx="6646888" cy="4351338"/>
              </a:xfrm>
            </p:spPr>
            <p:txBody>
              <a:bodyPr/>
              <a:lstStyle/>
              <a:p>
                <a:r>
                  <a:rPr lang="en-US" dirty="0"/>
                  <a:t>Includes fossils in BD model by introducing fossil sampling parameter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endParaRPr lang="en-US" dirty="0"/>
              </a:p>
              <a:p>
                <a:endParaRPr lang="en-US" dirty="0"/>
              </a:p>
              <a:p>
                <a:r>
                  <a:rPr lang="en-US" dirty="0"/>
                  <a:t>Challenging to estimate a time-tree for canids with traditional FBD</a:t>
                </a:r>
              </a:p>
              <a:p>
                <a:endParaRPr lang="en-US" dirty="0"/>
              </a:p>
              <a:p>
                <a:r>
                  <a:rPr lang="en-US" dirty="0"/>
                  <a:t>Forcing a bifurcating tree might lead to the creation of ghost lineages</a:t>
                </a:r>
              </a:p>
            </p:txBody>
          </p:sp>
        </mc:Choice>
        <mc:Fallback xmlns="">
          <p:sp>
            <p:nvSpPr>
              <p:cNvPr id="3" name="Content Placeholder 2">
                <a:extLst>
                  <a:ext uri="{FF2B5EF4-FFF2-40B4-BE49-F238E27FC236}">
                    <a16:creationId xmlns:a16="http://schemas.microsoft.com/office/drawing/2014/main" id="{A56CD15B-B850-D971-B8DE-537B89309B13}"/>
                  </a:ext>
                </a:extLst>
              </p:cNvPr>
              <p:cNvSpPr>
                <a:spLocks noGrp="1" noRot="1" noChangeAspect="1" noMove="1" noResize="1" noEditPoints="1" noAdjustHandles="1" noChangeArrowheads="1" noChangeShapeType="1" noTextEdit="1"/>
              </p:cNvSpPr>
              <p:nvPr>
                <p:ph idx="1"/>
              </p:nvPr>
            </p:nvSpPr>
            <p:spPr>
              <a:xfrm>
                <a:off x="5306518" y="1825625"/>
                <a:ext cx="6646888" cy="4351338"/>
              </a:xfrm>
              <a:blipFill>
                <a:blip r:embed="rId3"/>
                <a:stretch>
                  <a:fillRect l="-1524" t="-2326" r="-19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CE74341-DFA0-B28A-8501-0084A565671B}"/>
              </a:ext>
            </a:extLst>
          </p:cNvPr>
          <p:cNvPicPr>
            <a:picLocks noChangeAspect="1"/>
          </p:cNvPicPr>
          <p:nvPr/>
        </p:nvPicPr>
        <p:blipFill rotWithShape="1">
          <a:blip r:embed="rId4"/>
          <a:srcRect l="8923" t="14955" r="7648" b="15384"/>
          <a:stretch/>
        </p:blipFill>
        <p:spPr>
          <a:xfrm>
            <a:off x="238594" y="2097543"/>
            <a:ext cx="4559978" cy="3807502"/>
          </a:xfrm>
          <a:prstGeom prst="rect">
            <a:avLst/>
          </a:prstGeom>
        </p:spPr>
      </p:pic>
      <p:sp>
        <p:nvSpPr>
          <p:cNvPr id="4" name="TextBox 3">
            <a:extLst>
              <a:ext uri="{FF2B5EF4-FFF2-40B4-BE49-F238E27FC236}">
                <a16:creationId xmlns:a16="http://schemas.microsoft.com/office/drawing/2014/main" id="{7B879DCB-67C4-C53C-1AA8-6618D7287A5B}"/>
              </a:ext>
            </a:extLst>
          </p:cNvPr>
          <p:cNvSpPr txBox="1"/>
          <p:nvPr/>
        </p:nvSpPr>
        <p:spPr>
          <a:xfrm>
            <a:off x="9161747" y="6492875"/>
            <a:ext cx="3030253" cy="369332"/>
          </a:xfrm>
          <a:prstGeom prst="rect">
            <a:avLst/>
          </a:prstGeom>
          <a:noFill/>
        </p:spPr>
        <p:txBody>
          <a:bodyPr wrap="none" rtlCol="0">
            <a:spAutoFit/>
          </a:bodyPr>
          <a:lstStyle/>
          <a:p>
            <a:r>
              <a:rPr lang="en-US" dirty="0"/>
              <a:t>Stadler 2010; Heath et al 2014</a:t>
            </a:r>
          </a:p>
        </p:txBody>
      </p:sp>
      <p:sp>
        <p:nvSpPr>
          <p:cNvPr id="6" name="TextBox 5">
            <a:extLst>
              <a:ext uri="{FF2B5EF4-FFF2-40B4-BE49-F238E27FC236}">
                <a16:creationId xmlns:a16="http://schemas.microsoft.com/office/drawing/2014/main" id="{E7AA02E1-FF43-0300-5D62-486E2BDEC744}"/>
              </a:ext>
            </a:extLst>
          </p:cNvPr>
          <p:cNvSpPr txBox="1"/>
          <p:nvPr/>
        </p:nvSpPr>
        <p:spPr>
          <a:xfrm>
            <a:off x="1275646" y="5992297"/>
            <a:ext cx="2485873" cy="369332"/>
          </a:xfrm>
          <a:prstGeom prst="rect">
            <a:avLst/>
          </a:prstGeom>
          <a:noFill/>
        </p:spPr>
        <p:txBody>
          <a:bodyPr wrap="none" rtlCol="0">
            <a:spAutoFit/>
          </a:bodyPr>
          <a:lstStyle/>
          <a:p>
            <a:r>
              <a:rPr lang="en-US" dirty="0"/>
              <a:t>Diagram by Lucy </a:t>
            </a:r>
            <a:r>
              <a:rPr lang="en-US" dirty="0" err="1"/>
              <a:t>Hiegata</a:t>
            </a:r>
            <a:endParaRPr lang="en-US" dirty="0"/>
          </a:p>
        </p:txBody>
      </p:sp>
      <p:cxnSp>
        <p:nvCxnSpPr>
          <p:cNvPr id="13" name="Straight Arrow Connector 12">
            <a:extLst>
              <a:ext uri="{FF2B5EF4-FFF2-40B4-BE49-F238E27FC236}">
                <a16:creationId xmlns:a16="http://schemas.microsoft.com/office/drawing/2014/main" id="{FE572A8F-BDBF-870B-E768-A11DDCE8F7EC}"/>
              </a:ext>
            </a:extLst>
          </p:cNvPr>
          <p:cNvCxnSpPr>
            <a:cxnSpLocks/>
            <a:endCxn id="17" idx="2"/>
          </p:cNvCxnSpPr>
          <p:nvPr/>
        </p:nvCxnSpPr>
        <p:spPr>
          <a:xfrm flipV="1">
            <a:off x="3417757" y="1807064"/>
            <a:ext cx="624424" cy="3010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AC5E1F-E72C-ED54-9376-28F5F77C192F}"/>
              </a:ext>
            </a:extLst>
          </p:cNvPr>
          <p:cNvCxnSpPr>
            <a:cxnSpLocks/>
            <a:endCxn id="17" idx="2"/>
          </p:cNvCxnSpPr>
          <p:nvPr/>
        </p:nvCxnSpPr>
        <p:spPr>
          <a:xfrm flipH="1" flipV="1">
            <a:off x="4042181" y="1807064"/>
            <a:ext cx="454868" cy="3882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67518B-2C6C-FEEE-B95C-D72960CD08FD}"/>
              </a:ext>
            </a:extLst>
          </p:cNvPr>
          <p:cNvSpPr txBox="1"/>
          <p:nvPr/>
        </p:nvSpPr>
        <p:spPr>
          <a:xfrm>
            <a:off x="3311051" y="1437732"/>
            <a:ext cx="1462260" cy="369332"/>
          </a:xfrm>
          <a:prstGeom prst="rect">
            <a:avLst/>
          </a:prstGeom>
          <a:noFill/>
        </p:spPr>
        <p:txBody>
          <a:bodyPr wrap="none" rtlCol="0">
            <a:spAutoFit/>
          </a:bodyPr>
          <a:lstStyle/>
          <a:p>
            <a:r>
              <a:rPr lang="en-US" dirty="0"/>
              <a:t>0012003021?</a:t>
            </a:r>
          </a:p>
        </p:txBody>
      </p:sp>
      <p:cxnSp>
        <p:nvCxnSpPr>
          <p:cNvPr id="28" name="Straight Arrow Connector 27">
            <a:extLst>
              <a:ext uri="{FF2B5EF4-FFF2-40B4-BE49-F238E27FC236}">
                <a16:creationId xmlns:a16="http://schemas.microsoft.com/office/drawing/2014/main" id="{4C2B90F8-DFB7-C26B-E55F-F3D3777DD7D2}"/>
              </a:ext>
            </a:extLst>
          </p:cNvPr>
          <p:cNvCxnSpPr>
            <a:cxnSpLocks/>
          </p:cNvCxnSpPr>
          <p:nvPr/>
        </p:nvCxnSpPr>
        <p:spPr>
          <a:xfrm flipH="1" flipV="1">
            <a:off x="3417757" y="4300538"/>
            <a:ext cx="1997206" cy="5572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9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240F-5770-D662-B476-F3B02E7B10E1}"/>
              </a:ext>
            </a:extLst>
          </p:cNvPr>
          <p:cNvSpPr>
            <a:spLocks noGrp="1"/>
          </p:cNvSpPr>
          <p:nvPr>
            <p:ph type="title"/>
          </p:nvPr>
        </p:nvSpPr>
        <p:spPr/>
        <p:txBody>
          <a:bodyPr/>
          <a:lstStyle/>
          <a:p>
            <a:r>
              <a:rPr lang="en-US" dirty="0"/>
              <a:t>Stratigraphic range FBD (SRFBD)</a:t>
            </a:r>
          </a:p>
        </p:txBody>
      </p:sp>
      <p:sp>
        <p:nvSpPr>
          <p:cNvPr id="3" name="Content Placeholder 2">
            <a:extLst>
              <a:ext uri="{FF2B5EF4-FFF2-40B4-BE49-F238E27FC236}">
                <a16:creationId xmlns:a16="http://schemas.microsoft.com/office/drawing/2014/main" id="{5DCD6BE2-D91F-B187-26C3-143B5D20C8DB}"/>
              </a:ext>
            </a:extLst>
          </p:cNvPr>
          <p:cNvSpPr>
            <a:spLocks noGrp="1"/>
          </p:cNvSpPr>
          <p:nvPr>
            <p:ph idx="1"/>
          </p:nvPr>
        </p:nvSpPr>
        <p:spPr>
          <a:xfrm>
            <a:off x="6639160" y="1843882"/>
            <a:ext cx="5257800" cy="4351338"/>
          </a:xfrm>
        </p:spPr>
        <p:txBody>
          <a:bodyPr/>
          <a:lstStyle/>
          <a:p>
            <a:r>
              <a:rPr lang="en-US" dirty="0"/>
              <a:t>Taxa have stratigraphic ranges, not just one occurrence time per fossil</a:t>
            </a:r>
          </a:p>
          <a:p>
            <a:endParaRPr lang="en-US" dirty="0"/>
          </a:p>
          <a:p>
            <a:r>
              <a:rPr lang="en-US" dirty="0"/>
              <a:t>Molecular and morphological data attached to each range</a:t>
            </a:r>
          </a:p>
          <a:p>
            <a:endParaRPr lang="en-US" dirty="0"/>
          </a:p>
          <a:p>
            <a:r>
              <a:rPr lang="en-US" dirty="0"/>
              <a:t>Tree obtained with BEAST2 (</a:t>
            </a:r>
            <a:r>
              <a:rPr lang="en-US" dirty="0" err="1"/>
              <a:t>sRanges</a:t>
            </a:r>
            <a:r>
              <a:rPr lang="en-US" dirty="0"/>
              <a:t> package)</a:t>
            </a:r>
          </a:p>
        </p:txBody>
      </p:sp>
      <p:pic>
        <p:nvPicPr>
          <p:cNvPr id="5122" name="Picture 2" descr="BEAST2">
            <a:extLst>
              <a:ext uri="{FF2B5EF4-FFF2-40B4-BE49-F238E27FC236}">
                <a16:creationId xmlns:a16="http://schemas.microsoft.com/office/drawing/2014/main" id="{D00ED6BF-681A-9839-1D0D-40185F487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5763"/>
          <a:stretch/>
        </p:blipFill>
        <p:spPr bwMode="auto">
          <a:xfrm>
            <a:off x="10456190" y="0"/>
            <a:ext cx="1735810" cy="1431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5147BB-18A6-1DCA-51C2-6C0D0EA69290}"/>
              </a:ext>
            </a:extLst>
          </p:cNvPr>
          <p:cNvSpPr/>
          <p:nvPr/>
        </p:nvSpPr>
        <p:spPr>
          <a:xfrm>
            <a:off x="1943133" y="3725083"/>
            <a:ext cx="1084882" cy="2944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5BC0EF-B23B-E584-97FA-293476FFC9EC}"/>
              </a:ext>
            </a:extLst>
          </p:cNvPr>
          <p:cNvSpPr txBox="1"/>
          <p:nvPr/>
        </p:nvSpPr>
        <p:spPr>
          <a:xfrm>
            <a:off x="5125487" y="6492476"/>
            <a:ext cx="7304638" cy="369332"/>
          </a:xfrm>
          <a:prstGeom prst="rect">
            <a:avLst/>
          </a:prstGeom>
          <a:noFill/>
        </p:spPr>
        <p:txBody>
          <a:bodyPr wrap="square" rtlCol="0">
            <a:spAutoFit/>
          </a:bodyPr>
          <a:lstStyle/>
          <a:p>
            <a:r>
              <a:rPr lang="en-US" dirty="0"/>
              <a:t>Stadler et al 2018; Stolz &amp; </a:t>
            </a:r>
            <a:r>
              <a:rPr lang="en-US" dirty="0" err="1"/>
              <a:t>Gavryushkina</a:t>
            </a:r>
            <a:r>
              <a:rPr lang="en-US" dirty="0"/>
              <a:t> et al, </a:t>
            </a:r>
            <a:r>
              <a:rPr lang="en-US" i="1" dirty="0"/>
              <a:t>in prep</a:t>
            </a:r>
            <a:r>
              <a:rPr lang="en-US" dirty="0"/>
              <a:t>; </a:t>
            </a:r>
            <a:r>
              <a:rPr lang="en-US" b="0" i="0" u="none" strike="noStrike" dirty="0" err="1">
                <a:solidFill>
                  <a:srgbClr val="202020"/>
                </a:solidFill>
                <a:effectLst/>
              </a:rPr>
              <a:t>Bouckaert</a:t>
            </a:r>
            <a:r>
              <a:rPr lang="en-US" b="0" i="0" u="none" strike="noStrike" dirty="0">
                <a:solidFill>
                  <a:srgbClr val="202020"/>
                </a:solidFill>
                <a:effectLst/>
              </a:rPr>
              <a:t> et al 2014</a:t>
            </a:r>
            <a:endParaRPr lang="en-US" i="1" dirty="0"/>
          </a:p>
        </p:txBody>
      </p:sp>
      <p:pic>
        <p:nvPicPr>
          <p:cNvPr id="10" name="Picture 9">
            <a:extLst>
              <a:ext uri="{FF2B5EF4-FFF2-40B4-BE49-F238E27FC236}">
                <a16:creationId xmlns:a16="http://schemas.microsoft.com/office/drawing/2014/main" id="{5747C512-AC1C-0695-D22B-E4ADD9558072}"/>
              </a:ext>
            </a:extLst>
          </p:cNvPr>
          <p:cNvPicPr>
            <a:picLocks noChangeAspect="1"/>
          </p:cNvPicPr>
          <p:nvPr/>
        </p:nvPicPr>
        <p:blipFill>
          <a:blip r:embed="rId4"/>
          <a:stretch>
            <a:fillRect/>
          </a:stretch>
        </p:blipFill>
        <p:spPr>
          <a:xfrm>
            <a:off x="295040" y="2255838"/>
            <a:ext cx="6029685" cy="3733379"/>
          </a:xfrm>
          <a:prstGeom prst="rect">
            <a:avLst/>
          </a:prstGeom>
        </p:spPr>
      </p:pic>
      <p:grpSp>
        <p:nvGrpSpPr>
          <p:cNvPr id="16" name="Group 15">
            <a:extLst>
              <a:ext uri="{FF2B5EF4-FFF2-40B4-BE49-F238E27FC236}">
                <a16:creationId xmlns:a16="http://schemas.microsoft.com/office/drawing/2014/main" id="{1630AFA4-D7A6-1B6B-84F9-F9D9A198F178}"/>
              </a:ext>
            </a:extLst>
          </p:cNvPr>
          <p:cNvGrpSpPr/>
          <p:nvPr/>
        </p:nvGrpSpPr>
        <p:grpSpPr>
          <a:xfrm>
            <a:off x="359513" y="2510230"/>
            <a:ext cx="5900737" cy="3224593"/>
            <a:chOff x="557213" y="273579"/>
            <a:chExt cx="10501312" cy="5738682"/>
          </a:xfrm>
        </p:grpSpPr>
        <p:pic>
          <p:nvPicPr>
            <p:cNvPr id="17" name="Picture 16">
              <a:extLst>
                <a:ext uri="{FF2B5EF4-FFF2-40B4-BE49-F238E27FC236}">
                  <a16:creationId xmlns:a16="http://schemas.microsoft.com/office/drawing/2014/main" id="{3BB36CBF-EF28-7DDE-F1AA-F0E0107537D1}"/>
                </a:ext>
              </a:extLst>
            </p:cNvPr>
            <p:cNvPicPr>
              <a:picLocks noChangeAspect="1"/>
            </p:cNvPicPr>
            <p:nvPr/>
          </p:nvPicPr>
          <p:blipFill>
            <a:blip r:embed="rId5"/>
            <a:stretch>
              <a:fillRect/>
            </a:stretch>
          </p:blipFill>
          <p:spPr>
            <a:xfrm>
              <a:off x="1243013" y="273579"/>
              <a:ext cx="9215437" cy="4999727"/>
            </a:xfrm>
            <a:prstGeom prst="rect">
              <a:avLst/>
            </a:prstGeom>
          </p:spPr>
        </p:pic>
        <p:pic>
          <p:nvPicPr>
            <p:cNvPr id="18" name="Picture 17">
              <a:extLst>
                <a:ext uri="{FF2B5EF4-FFF2-40B4-BE49-F238E27FC236}">
                  <a16:creationId xmlns:a16="http://schemas.microsoft.com/office/drawing/2014/main" id="{365EFCAC-0C44-11AD-EC40-90935693F15C}"/>
                </a:ext>
              </a:extLst>
            </p:cNvPr>
            <p:cNvPicPr>
              <a:picLocks noChangeAspect="1"/>
            </p:cNvPicPr>
            <p:nvPr/>
          </p:nvPicPr>
          <p:blipFill rotWithShape="1">
            <a:blip r:embed="rId4"/>
            <a:srcRect t="86277"/>
            <a:stretch/>
          </p:blipFill>
          <p:spPr>
            <a:xfrm>
              <a:off x="557213" y="5187580"/>
              <a:ext cx="10501312" cy="824681"/>
            </a:xfrm>
            <a:prstGeom prst="rect">
              <a:avLst/>
            </a:prstGeom>
          </p:spPr>
        </p:pic>
      </p:grpSp>
      <p:sp>
        <p:nvSpPr>
          <p:cNvPr id="19" name="TextBox 18">
            <a:extLst>
              <a:ext uri="{FF2B5EF4-FFF2-40B4-BE49-F238E27FC236}">
                <a16:creationId xmlns:a16="http://schemas.microsoft.com/office/drawing/2014/main" id="{94BA16E9-B143-F4F6-7824-2E74DDA5B986}"/>
              </a:ext>
            </a:extLst>
          </p:cNvPr>
          <p:cNvSpPr txBox="1"/>
          <p:nvPr/>
        </p:nvSpPr>
        <p:spPr>
          <a:xfrm>
            <a:off x="1461452" y="3198873"/>
            <a:ext cx="1386590" cy="369332"/>
          </a:xfrm>
          <a:prstGeom prst="rect">
            <a:avLst/>
          </a:prstGeom>
          <a:noFill/>
        </p:spPr>
        <p:txBody>
          <a:bodyPr wrap="square">
            <a:spAutoFit/>
          </a:bodyPr>
          <a:lstStyle/>
          <a:p>
            <a:r>
              <a:rPr lang="en-US" dirty="0"/>
              <a:t>0012003021</a:t>
            </a:r>
          </a:p>
        </p:txBody>
      </p:sp>
      <p:cxnSp>
        <p:nvCxnSpPr>
          <p:cNvPr id="20" name="Straight Arrow Connector 19">
            <a:extLst>
              <a:ext uri="{FF2B5EF4-FFF2-40B4-BE49-F238E27FC236}">
                <a16:creationId xmlns:a16="http://schemas.microsoft.com/office/drawing/2014/main" id="{E09DF40C-A1BE-832C-69DE-BA171C05706A}"/>
              </a:ext>
            </a:extLst>
          </p:cNvPr>
          <p:cNvCxnSpPr>
            <a:cxnSpLocks/>
          </p:cNvCxnSpPr>
          <p:nvPr/>
        </p:nvCxnSpPr>
        <p:spPr>
          <a:xfrm flipH="1">
            <a:off x="2683566" y="3072493"/>
            <a:ext cx="688897" cy="3110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Budding tree can provide directionality</a:t>
            </a:r>
          </a:p>
        </p:txBody>
      </p:sp>
      <p:pic>
        <p:nvPicPr>
          <p:cNvPr id="6150" name="Picture 6" descr="Xenocyon - Wikipedia">
            <a:extLst>
              <a:ext uri="{FF2B5EF4-FFF2-40B4-BE49-F238E27FC236}">
                <a16:creationId xmlns:a16="http://schemas.microsoft.com/office/drawing/2014/main" id="{B14C4D49-2CEF-9101-6F6E-D21343F0E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251" y="2218650"/>
            <a:ext cx="3701735" cy="28110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DA4B19-379D-4C73-8BE3-61B933F5E926}"/>
              </a:ext>
            </a:extLst>
          </p:cNvPr>
          <p:cNvSpPr txBox="1"/>
          <p:nvPr/>
        </p:nvSpPr>
        <p:spPr>
          <a:xfrm>
            <a:off x="1709659" y="5364441"/>
            <a:ext cx="4050917" cy="369332"/>
          </a:xfrm>
          <a:prstGeom prst="rect">
            <a:avLst/>
          </a:prstGeom>
          <a:noFill/>
        </p:spPr>
        <p:txBody>
          <a:bodyPr wrap="none" rtlCol="0">
            <a:spAutoFit/>
          </a:bodyPr>
          <a:lstStyle/>
          <a:p>
            <a:r>
              <a:rPr lang="en-US" i="1" dirty="0" err="1"/>
              <a:t>Xenocyon</a:t>
            </a:r>
            <a:r>
              <a:rPr lang="en-US" i="1" dirty="0"/>
              <a:t> sp.</a:t>
            </a:r>
            <a:r>
              <a:rPr lang="en-US" dirty="0"/>
              <a:t>: larger body hypercarnivore</a:t>
            </a:r>
          </a:p>
        </p:txBody>
      </p:sp>
      <p:pic>
        <p:nvPicPr>
          <p:cNvPr id="6152" name="Picture 8" descr="Lycaon pictus -Still endangered | Artists for Conservation">
            <a:extLst>
              <a:ext uri="{FF2B5EF4-FFF2-40B4-BE49-F238E27FC236}">
                <a16:creationId xmlns:a16="http://schemas.microsoft.com/office/drawing/2014/main" id="{A3C7FDC5-FE48-61A7-521A-C297AF566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31" y="2039321"/>
            <a:ext cx="2515918" cy="31696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91734A-4194-DAFE-A873-14553DF34396}"/>
              </a:ext>
            </a:extLst>
          </p:cNvPr>
          <p:cNvSpPr txBox="1"/>
          <p:nvPr/>
        </p:nvSpPr>
        <p:spPr>
          <a:xfrm>
            <a:off x="6935108" y="5364441"/>
            <a:ext cx="4229363" cy="369332"/>
          </a:xfrm>
          <a:prstGeom prst="rect">
            <a:avLst/>
          </a:prstGeom>
          <a:noFill/>
        </p:spPr>
        <p:txBody>
          <a:bodyPr wrap="none" rtlCol="0">
            <a:spAutoFit/>
          </a:bodyPr>
          <a:lstStyle/>
          <a:p>
            <a:r>
              <a:rPr lang="en-US" i="1" dirty="0"/>
              <a:t>Lycaon pictus</a:t>
            </a:r>
            <a:r>
              <a:rPr lang="en-US" dirty="0"/>
              <a:t>: smaller body hypercarnivore</a:t>
            </a:r>
          </a:p>
        </p:txBody>
      </p:sp>
    </p:spTree>
    <p:extLst>
      <p:ext uri="{BB962C8B-B14F-4D97-AF65-F5344CB8AC3E}">
        <p14:creationId xmlns:p14="http://schemas.microsoft.com/office/powerpoint/2010/main" val="311032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E2BDAA-2F6D-D872-0607-85691CA5617C}"/>
              </a:ext>
            </a:extLst>
          </p:cNvPr>
          <p:cNvPicPr>
            <a:picLocks noChangeAspect="1"/>
          </p:cNvPicPr>
          <p:nvPr/>
        </p:nvPicPr>
        <p:blipFill rotWithShape="1">
          <a:blip r:embed="rId3"/>
          <a:srcRect l="3640" b="15897"/>
          <a:stretch/>
        </p:blipFill>
        <p:spPr>
          <a:xfrm>
            <a:off x="1453390" y="1948718"/>
            <a:ext cx="9285219" cy="3260548"/>
          </a:xfrm>
          <a:prstGeom prst="rect">
            <a:avLst/>
          </a:prstGeom>
        </p:spPr>
      </p:pic>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Budding tree can provide directionality</a:t>
            </a:r>
          </a:p>
        </p:txBody>
      </p:sp>
      <p:sp>
        <p:nvSpPr>
          <p:cNvPr id="8" name="TextBox 7">
            <a:extLst>
              <a:ext uri="{FF2B5EF4-FFF2-40B4-BE49-F238E27FC236}">
                <a16:creationId xmlns:a16="http://schemas.microsoft.com/office/drawing/2014/main" id="{31DA4B19-379D-4C73-8BE3-61B933F5E926}"/>
              </a:ext>
            </a:extLst>
          </p:cNvPr>
          <p:cNvSpPr txBox="1"/>
          <p:nvPr/>
        </p:nvSpPr>
        <p:spPr>
          <a:xfrm>
            <a:off x="838200" y="5372955"/>
            <a:ext cx="3562129" cy="369332"/>
          </a:xfrm>
          <a:prstGeom prst="rect">
            <a:avLst/>
          </a:prstGeom>
          <a:noFill/>
        </p:spPr>
        <p:txBody>
          <a:bodyPr wrap="none" rtlCol="0">
            <a:spAutoFit/>
          </a:bodyPr>
          <a:lstStyle/>
          <a:p>
            <a:r>
              <a:rPr lang="en-US" i="1" dirty="0" err="1"/>
              <a:t>Epicyon</a:t>
            </a:r>
            <a:r>
              <a:rPr lang="en-US" dirty="0"/>
              <a:t>: larger body hypercarnivore</a:t>
            </a:r>
          </a:p>
        </p:txBody>
      </p:sp>
      <p:sp>
        <p:nvSpPr>
          <p:cNvPr id="9" name="TextBox 8">
            <a:extLst>
              <a:ext uri="{FF2B5EF4-FFF2-40B4-BE49-F238E27FC236}">
                <a16:creationId xmlns:a16="http://schemas.microsoft.com/office/drawing/2014/main" id="{A491734A-4194-DAFE-A873-14553DF34396}"/>
              </a:ext>
            </a:extLst>
          </p:cNvPr>
          <p:cNvSpPr txBox="1"/>
          <p:nvPr/>
        </p:nvSpPr>
        <p:spPr>
          <a:xfrm>
            <a:off x="7318783" y="5372955"/>
            <a:ext cx="4095160" cy="369332"/>
          </a:xfrm>
          <a:prstGeom prst="rect">
            <a:avLst/>
          </a:prstGeom>
          <a:noFill/>
        </p:spPr>
        <p:txBody>
          <a:bodyPr wrap="none" rtlCol="0">
            <a:spAutoFit/>
          </a:bodyPr>
          <a:lstStyle/>
          <a:p>
            <a:r>
              <a:rPr lang="en-US" i="1" dirty="0" err="1"/>
              <a:t>Borophagus</a:t>
            </a:r>
            <a:r>
              <a:rPr lang="en-US" dirty="0"/>
              <a:t>: smaller body hypercarnivore</a:t>
            </a:r>
          </a:p>
        </p:txBody>
      </p:sp>
      <p:cxnSp>
        <p:nvCxnSpPr>
          <p:cNvPr id="6" name="Straight Arrow Connector 5">
            <a:extLst>
              <a:ext uri="{FF2B5EF4-FFF2-40B4-BE49-F238E27FC236}">
                <a16:creationId xmlns:a16="http://schemas.microsoft.com/office/drawing/2014/main" id="{0024ED7E-F7C0-672C-6D3C-EB4160842913}"/>
              </a:ext>
            </a:extLst>
          </p:cNvPr>
          <p:cNvCxnSpPr>
            <a:cxnSpLocks/>
          </p:cNvCxnSpPr>
          <p:nvPr/>
        </p:nvCxnSpPr>
        <p:spPr>
          <a:xfrm flipH="1">
            <a:off x="2200759" y="5162096"/>
            <a:ext cx="285266" cy="2108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DD9EA8-D129-8A80-A19A-36A8070F40D3}"/>
              </a:ext>
            </a:extLst>
          </p:cNvPr>
          <p:cNvCxnSpPr>
            <a:cxnSpLocks/>
          </p:cNvCxnSpPr>
          <p:nvPr/>
        </p:nvCxnSpPr>
        <p:spPr>
          <a:xfrm>
            <a:off x="8515350" y="3429000"/>
            <a:ext cx="535660" cy="19439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945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25947</TotalTime>
  <Words>1898</Words>
  <Application>Microsoft Macintosh PowerPoint</Application>
  <PresentationFormat>Widescreen</PresentationFormat>
  <Paragraphs>189</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Helvetica Neue</vt:lpstr>
      <vt:lpstr>Krungthep</vt:lpstr>
      <vt:lpstr>Slack-Lato</vt:lpstr>
      <vt:lpstr>Office Theme</vt:lpstr>
      <vt:lpstr>State-dependent diversification with fossils: a case study with Canidae</vt:lpstr>
      <vt:lpstr>PowerPoint Presentation</vt:lpstr>
      <vt:lpstr>How does diet affect extinction in Canidae?</vt:lpstr>
      <vt:lpstr>State-dependent diversification models</vt:lpstr>
      <vt:lpstr>Fossil data are necessary</vt:lpstr>
      <vt:lpstr>Fossilized-birth death (FBD)</vt:lpstr>
      <vt:lpstr>Stratigraphic range FBD (SRFBD)</vt:lpstr>
      <vt:lpstr>Budding tree can provide directionality</vt:lpstr>
      <vt:lpstr>Budding tree can provide directionality</vt:lpstr>
      <vt:lpstr>PowerPoint Presentation</vt:lpstr>
      <vt:lpstr>PowerPoint Presentation</vt:lpstr>
      <vt:lpstr>BiSSE: Higher λ and lower μ for hypercarnivores</vt:lpstr>
      <vt:lpstr>HiSSE: Hidden states have a strong effect </vt:lpstr>
      <vt:lpstr>HiSSE: Hidden states have a strong effect </vt:lpstr>
      <vt:lpstr>HiSSE: Hidden states have a strong effect </vt:lpstr>
      <vt:lpstr>Conclusions</vt:lpstr>
      <vt:lpstr>Future work</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State-dependent diversification with fossils: a case study with Canidae</dc:title>
  <dc:creator>Microsoft Office User</dc:creator>
  <cp:lastModifiedBy>Microsoft Office User</cp:lastModifiedBy>
  <cp:revision>19</cp:revision>
  <dcterms:created xsi:type="dcterms:W3CDTF">2024-07-11T15:22:55Z</dcterms:created>
  <dcterms:modified xsi:type="dcterms:W3CDTF">2025-02-07T20:26:14Z</dcterms:modified>
</cp:coreProperties>
</file>